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70" r:id="rId14"/>
    <p:sldId id="271" r:id="rId15"/>
    <p:sldId id="272" r:id="rId16"/>
    <p:sldId id="273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75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74" r:id="rId40"/>
    <p:sldId id="302" r:id="rId41"/>
    <p:sldId id="276" r:id="rId42"/>
    <p:sldId id="299" r:id="rId43"/>
    <p:sldId id="300" r:id="rId44"/>
    <p:sldId id="301" r:id="rId45"/>
    <p:sldId id="27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6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650E1-BCDB-4746-B380-AB28174C50D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DDDE6-BE4B-436D-8A0E-C69FB41BC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1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From the link above:</a:t>
            </a:r>
          </a:p>
          <a:p>
            <a:r>
              <a:rPr lang="en-US" altLang="en-US" smtClean="0"/>
              <a:t>You can only get generalization through assumptions.</a:t>
            </a:r>
          </a:p>
          <a:p>
            <a:r>
              <a:rPr lang="en-US" altLang="en-US" smtClean="0"/>
              <a:t>Thus in order to minimize the MSE, we need to minimize both</a:t>
            </a:r>
          </a:p>
          <a:p>
            <a:r>
              <a:rPr lang="en-US" altLang="en-US" smtClean="0"/>
              <a:t>the bias and the variance. However, this is not trivial to do this. For instance, just</a:t>
            </a:r>
          </a:p>
          <a:p>
            <a:r>
              <a:rPr lang="en-US" altLang="en-US" smtClean="0"/>
              <a:t>neglecting the input data and predicting the output somehow (e.g., just a constant), would definitely minimize the variance of our predictions: they would be</a:t>
            </a:r>
          </a:p>
          <a:p>
            <a:r>
              <a:rPr lang="en-US" altLang="en-US" smtClean="0"/>
              <a:t>always the same, thus the variance would be zero—but the bias of our estimate</a:t>
            </a:r>
          </a:p>
          <a:p>
            <a:r>
              <a:rPr lang="en-US" altLang="en-US" smtClean="0"/>
              <a:t>(i.e., the amount we are off the real function) would be tremendously large. On</a:t>
            </a:r>
          </a:p>
          <a:p>
            <a:r>
              <a:rPr lang="en-US" altLang="en-US" smtClean="0"/>
              <a:t>the other hand, the neural network could perfectly interpolate the training data,</a:t>
            </a:r>
          </a:p>
          <a:p>
            <a:r>
              <a:rPr lang="en-US" altLang="en-US" smtClean="0"/>
              <a:t>i.e., it predict y=t for every data point. This will make the bias term vanish entirely, since the E(y)=f (insert this above into the squared bias term to verify this),</a:t>
            </a:r>
          </a:p>
          <a:p>
            <a:r>
              <a:rPr lang="en-US" altLang="en-US" smtClean="0"/>
              <a:t>but the variance term will become equal to the variance of the noise, which may</a:t>
            </a:r>
          </a:p>
          <a:p>
            <a:r>
              <a:rPr lang="en-US" altLang="en-US" smtClean="0"/>
              <a:t>be significant (see also Bishop Chapter 9 and the Geman et al. Paper). In general,</a:t>
            </a:r>
          </a:p>
          <a:p>
            <a:r>
              <a:rPr lang="en-US" altLang="en-US" smtClean="0"/>
              <a:t>finding an optimal bias-variance tradeoff is hard, but acceptable solutions can be</a:t>
            </a:r>
          </a:p>
          <a:p>
            <a:r>
              <a:rPr lang="en-US" altLang="en-US" smtClean="0"/>
              <a:t>found, e.g., by means of cross validation or regularization.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458F5AA-2082-4475-81D4-68F322209C6A}" type="slidenum">
              <a:rPr lang="en-US" altLang="zh-CN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12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52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937A261-3554-4582-8F63-8E06A3BB07DA}" type="slidenum">
              <a:rPr lang="en-US" altLang="zh-CN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13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625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Note: these figures don’t work in 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17AC08F-8742-4DDB-8923-7483748F4C97}" type="slidenum">
              <a:rPr lang="en-US" altLang="zh-CN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14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731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4D5851F-23A2-4C84-ADEB-E4DC6C7D7189}" type="slidenum">
              <a:rPr lang="en-US" altLang="zh-CN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15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33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8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6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0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54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44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91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20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49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3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3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4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65ED2-B9EC-414F-8BEF-4EA3C765D42E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73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.ed.ac.uk/teaching/courses/mlsc/Notes/Lecture4/BiasVariance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9.pn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8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460.png"/><Relationship Id="rId7" Type="http://schemas.openxmlformats.org/officeDocument/2006/relationships/image" Target="../media/image5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11" Type="http://schemas.openxmlformats.org/officeDocument/2006/relationships/image" Target="../media/image540.png"/><Relationship Id="rId5" Type="http://schemas.openxmlformats.org/officeDocument/2006/relationships/image" Target="../media/image480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5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10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深度学习 </a:t>
            </a:r>
            <a:r>
              <a:rPr lang="en-US" altLang="zh-CN" dirty="0" smtClean="0"/>
              <a:t>Deep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Why deep learning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64" y="2656224"/>
            <a:ext cx="5485540" cy="3960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2949644"/>
            <a:ext cx="4374269" cy="336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172" y="365125"/>
            <a:ext cx="10899628" cy="1325563"/>
          </a:xfrm>
        </p:spPr>
        <p:txBody>
          <a:bodyPr/>
          <a:lstStyle/>
          <a:p>
            <a:r>
              <a:rPr lang="en-US" altLang="zh-CN" dirty="0" smtClean="0"/>
              <a:t>Demo——Fashion MNIST hands on —— TF2 basics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9832" y="1763185"/>
            <a:ext cx="11190668" cy="5167312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Tensorflow</a:t>
            </a:r>
            <a:r>
              <a:rPr lang="en-US" altLang="zh-CN" dirty="0" smtClean="0"/>
              <a:t> is an end-to-end open source machine learning platform</a:t>
            </a:r>
          </a:p>
          <a:p>
            <a:r>
              <a:rPr lang="en-US" altLang="zh-CN" dirty="0" smtClean="0"/>
              <a:t>Basic Steps When You Attempt to Finish a Deep Learning Task:</a:t>
            </a:r>
          </a:p>
          <a:p>
            <a:pPr lvl="1"/>
            <a:r>
              <a:rPr lang="en-US" altLang="zh-CN" dirty="0" smtClean="0"/>
              <a:t>Explore the data</a:t>
            </a:r>
          </a:p>
          <a:p>
            <a:pPr lvl="1"/>
            <a:r>
              <a:rPr lang="en-US" altLang="zh-CN" dirty="0" smtClean="0"/>
              <a:t>Preprocess the data</a:t>
            </a:r>
          </a:p>
          <a:p>
            <a:pPr lvl="1"/>
            <a:r>
              <a:rPr lang="en-US" altLang="zh-CN" dirty="0" smtClean="0"/>
              <a:t>Build the model</a:t>
            </a:r>
          </a:p>
          <a:p>
            <a:pPr lvl="2"/>
            <a:r>
              <a:rPr lang="en-US" altLang="zh-CN" dirty="0" smtClean="0"/>
              <a:t>Set up the layers</a:t>
            </a:r>
          </a:p>
          <a:p>
            <a:pPr lvl="2"/>
            <a:r>
              <a:rPr lang="en-US" altLang="zh-CN" dirty="0" smtClean="0"/>
              <a:t>Compile the model</a:t>
            </a:r>
            <a:endParaRPr lang="en-US" altLang="zh-CN" dirty="0"/>
          </a:p>
          <a:p>
            <a:pPr lvl="1"/>
            <a:r>
              <a:rPr lang="en-US" altLang="zh-CN" dirty="0" smtClean="0"/>
              <a:t>Train the model</a:t>
            </a:r>
          </a:p>
          <a:p>
            <a:pPr lvl="2"/>
            <a:r>
              <a:rPr lang="en-US" altLang="zh-CN" dirty="0" smtClean="0"/>
              <a:t>Feed the model</a:t>
            </a:r>
          </a:p>
          <a:p>
            <a:pPr lvl="2"/>
            <a:r>
              <a:rPr lang="en-US" altLang="zh-CN" dirty="0" smtClean="0"/>
              <a:t>Evaluate accuracy or other metrics</a:t>
            </a:r>
          </a:p>
          <a:p>
            <a:pPr lvl="2"/>
            <a:r>
              <a:rPr lang="en-US" altLang="zh-CN" dirty="0" smtClean="0"/>
              <a:t>Make predictions</a:t>
            </a:r>
          </a:p>
          <a:p>
            <a:pPr lvl="2"/>
            <a:r>
              <a:rPr lang="en-US" altLang="zh-CN" dirty="0" smtClean="0"/>
              <a:t>Verify predictions</a:t>
            </a:r>
          </a:p>
          <a:p>
            <a:pPr lvl="1"/>
            <a:r>
              <a:rPr lang="en-US" altLang="zh-CN" dirty="0" smtClean="0"/>
              <a:t>Use your trained model</a:t>
            </a:r>
          </a:p>
        </p:txBody>
      </p:sp>
    </p:spTree>
    <p:extLst>
      <p:ext uri="{BB962C8B-B14F-4D97-AF65-F5344CB8AC3E}">
        <p14:creationId xmlns:p14="http://schemas.microsoft.com/office/powerpoint/2010/main" val="34120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Bias &amp; Variance tradeoff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over fitting problem</a:t>
            </a:r>
            <a:endParaRPr lang="zh-CN" altLang="en-US" dirty="0"/>
          </a:p>
        </p:txBody>
      </p:sp>
      <p:pic>
        <p:nvPicPr>
          <p:cNvPr id="4" name="Picture 4" descr="H:\WorkSpaceSync\上课\电气工程建模与仿真\2020\Lecture\Lecture2\Lesson2.1\2020-02-26-13-01-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989" y="3090041"/>
            <a:ext cx="7624471" cy="242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:\WorkSpaceSync\上课\电气工程建模与仿真\2020\Lecture\Lecture2\Lesson2.1\2020-02-26-13-04-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212" y="2897451"/>
            <a:ext cx="7583371" cy="251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2333297" y="5604093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More bias less variance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327228" y="560409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Less bias more variance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11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Bias-Variance Trade-off</a:t>
            </a:r>
          </a:p>
        </p:txBody>
      </p:sp>
      <p:sp>
        <p:nvSpPr>
          <p:cNvPr id="65539" name="TextBox 17"/>
          <p:cNvSpPr txBox="1">
            <a:spLocks noChangeArrowheads="1"/>
          </p:cNvSpPr>
          <p:nvPr/>
        </p:nvSpPr>
        <p:spPr bwMode="auto">
          <a:xfrm>
            <a:off x="3124200" y="1600201"/>
            <a:ext cx="5105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E(MSE) = noise</a:t>
            </a:r>
            <a:r>
              <a:rPr lang="en-US" altLang="en-US" sz="2400" baseline="30000">
                <a:solidFill>
                  <a:srgbClr val="000000"/>
                </a:solidFill>
                <a:latin typeface="Arial" panose="020B0604020202020204" pitchFamily="34" charset="0"/>
              </a:rPr>
              <a:t>2  </a:t>
            </a: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+ bias</a:t>
            </a:r>
            <a:r>
              <a:rPr lang="en-US" altLang="en-US" sz="2400" baseline="3000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 + variance</a:t>
            </a:r>
          </a:p>
        </p:txBody>
      </p:sp>
      <p:sp>
        <p:nvSpPr>
          <p:cNvPr id="65540" name="TextBox 4"/>
          <p:cNvSpPr txBox="1">
            <a:spLocks noChangeArrowheads="1"/>
          </p:cNvSpPr>
          <p:nvPr/>
        </p:nvSpPr>
        <p:spPr bwMode="auto">
          <a:xfrm>
            <a:off x="1828800" y="4210051"/>
            <a:ext cx="8534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See the following for explanations of bias-variance (also Bishop’s “Neural Networks” book):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http://www.inf.ed.ac.uk/teaching/courses/mlsc/Notes/Lecture4/BiasVariance.pdf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5541" name="TextBox 5"/>
          <p:cNvSpPr txBox="1">
            <a:spLocks noChangeArrowheads="1"/>
          </p:cNvSpPr>
          <p:nvPr/>
        </p:nvSpPr>
        <p:spPr bwMode="auto">
          <a:xfrm>
            <a:off x="3505200" y="2590801"/>
            <a:ext cx="1828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Unavoidable error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419600" y="20574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43" name="TextBox 8"/>
          <p:cNvSpPr txBox="1">
            <a:spLocks noChangeArrowheads="1"/>
          </p:cNvSpPr>
          <p:nvPr/>
        </p:nvSpPr>
        <p:spPr bwMode="auto">
          <a:xfrm>
            <a:off x="5791200" y="2590801"/>
            <a:ext cx="1828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Error due to incorrect assumptions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6134100" y="2062164"/>
            <a:ext cx="571500" cy="528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45" name="TextBox 11"/>
          <p:cNvSpPr txBox="1">
            <a:spLocks noChangeArrowheads="1"/>
          </p:cNvSpPr>
          <p:nvPr/>
        </p:nvSpPr>
        <p:spPr bwMode="auto">
          <a:xfrm>
            <a:off x="7696200" y="2362201"/>
            <a:ext cx="2133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Error due to variance of training samples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>
            <a:off x="7543800" y="2057400"/>
            <a:ext cx="571500" cy="528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88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Bias-variance tradeoff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934201" y="5410200"/>
            <a:ext cx="168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 error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010400" y="4343400"/>
            <a:ext cx="124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 error</a:t>
            </a:r>
          </a:p>
        </p:txBody>
      </p:sp>
      <p:sp>
        <p:nvSpPr>
          <p:cNvPr id="18" name="Freeform 17"/>
          <p:cNvSpPr/>
          <p:nvPr/>
        </p:nvSpPr>
        <p:spPr>
          <a:xfrm>
            <a:off x="3340101" y="4791075"/>
            <a:ext cx="4284663" cy="1155700"/>
          </a:xfrm>
          <a:custGeom>
            <a:avLst/>
            <a:gdLst>
              <a:gd name="connsiteX0" fmla="*/ 0 w 4283901"/>
              <a:gd name="connsiteY0" fmla="*/ 0 h 1156249"/>
              <a:gd name="connsiteX1" fmla="*/ 313151 w 4283901"/>
              <a:gd name="connsiteY1" fmla="*/ 162839 h 1156249"/>
              <a:gd name="connsiteX2" fmla="*/ 375781 w 4283901"/>
              <a:gd name="connsiteY2" fmla="*/ 200417 h 1156249"/>
              <a:gd name="connsiteX3" fmla="*/ 413359 w 4283901"/>
              <a:gd name="connsiteY3" fmla="*/ 212943 h 1156249"/>
              <a:gd name="connsiteX4" fmla="*/ 488515 w 4283901"/>
              <a:gd name="connsiteY4" fmla="*/ 263047 h 1156249"/>
              <a:gd name="connsiteX5" fmla="*/ 563671 w 4283901"/>
              <a:gd name="connsiteY5" fmla="*/ 300625 h 1156249"/>
              <a:gd name="connsiteX6" fmla="*/ 601249 w 4283901"/>
              <a:gd name="connsiteY6" fmla="*/ 325677 h 1156249"/>
              <a:gd name="connsiteX7" fmla="*/ 701458 w 4283901"/>
              <a:gd name="connsiteY7" fmla="*/ 363255 h 1156249"/>
              <a:gd name="connsiteX8" fmla="*/ 751562 w 4283901"/>
              <a:gd name="connsiteY8" fmla="*/ 375781 h 1156249"/>
              <a:gd name="connsiteX9" fmla="*/ 789140 w 4283901"/>
              <a:gd name="connsiteY9" fmla="*/ 388307 h 1156249"/>
              <a:gd name="connsiteX10" fmla="*/ 1027134 w 4283901"/>
              <a:gd name="connsiteY10" fmla="*/ 413359 h 1156249"/>
              <a:gd name="connsiteX11" fmla="*/ 1114816 w 4283901"/>
              <a:gd name="connsiteY11" fmla="*/ 450937 h 1156249"/>
              <a:gd name="connsiteX12" fmla="*/ 1189973 w 4283901"/>
              <a:gd name="connsiteY12" fmla="*/ 501042 h 1156249"/>
              <a:gd name="connsiteX13" fmla="*/ 1227551 w 4283901"/>
              <a:gd name="connsiteY13" fmla="*/ 526094 h 1156249"/>
              <a:gd name="connsiteX14" fmla="*/ 1265129 w 4283901"/>
              <a:gd name="connsiteY14" fmla="*/ 538620 h 1156249"/>
              <a:gd name="connsiteX15" fmla="*/ 1302707 w 4283901"/>
              <a:gd name="connsiteY15" fmla="*/ 563672 h 1156249"/>
              <a:gd name="connsiteX16" fmla="*/ 1427967 w 4283901"/>
              <a:gd name="connsiteY16" fmla="*/ 601250 h 1156249"/>
              <a:gd name="connsiteX17" fmla="*/ 1515649 w 4283901"/>
              <a:gd name="connsiteY17" fmla="*/ 613776 h 1156249"/>
              <a:gd name="connsiteX18" fmla="*/ 1590805 w 4283901"/>
              <a:gd name="connsiteY18" fmla="*/ 626302 h 1156249"/>
              <a:gd name="connsiteX19" fmla="*/ 1703540 w 4283901"/>
              <a:gd name="connsiteY19" fmla="*/ 651354 h 1156249"/>
              <a:gd name="connsiteX20" fmla="*/ 1816274 w 4283901"/>
              <a:gd name="connsiteY20" fmla="*/ 688932 h 1156249"/>
              <a:gd name="connsiteX21" fmla="*/ 1903956 w 4283901"/>
              <a:gd name="connsiteY21" fmla="*/ 713984 h 1156249"/>
              <a:gd name="connsiteX22" fmla="*/ 1929008 w 4283901"/>
              <a:gd name="connsiteY22" fmla="*/ 751562 h 1156249"/>
              <a:gd name="connsiteX23" fmla="*/ 2016690 w 4283901"/>
              <a:gd name="connsiteY23" fmla="*/ 789140 h 1156249"/>
              <a:gd name="connsiteX24" fmla="*/ 2066794 w 4283901"/>
              <a:gd name="connsiteY24" fmla="*/ 801666 h 1156249"/>
              <a:gd name="connsiteX25" fmla="*/ 2104373 w 4283901"/>
              <a:gd name="connsiteY25" fmla="*/ 814192 h 1156249"/>
              <a:gd name="connsiteX26" fmla="*/ 2229633 w 4283901"/>
              <a:gd name="connsiteY26" fmla="*/ 826718 h 1156249"/>
              <a:gd name="connsiteX27" fmla="*/ 2342367 w 4283901"/>
              <a:gd name="connsiteY27" fmla="*/ 839244 h 1156249"/>
              <a:gd name="connsiteX28" fmla="*/ 2430049 w 4283901"/>
              <a:gd name="connsiteY28" fmla="*/ 864296 h 1156249"/>
              <a:gd name="connsiteX29" fmla="*/ 2505205 w 4283901"/>
              <a:gd name="connsiteY29" fmla="*/ 889348 h 1156249"/>
              <a:gd name="connsiteX30" fmla="*/ 2580362 w 4283901"/>
              <a:gd name="connsiteY30" fmla="*/ 914400 h 1156249"/>
              <a:gd name="connsiteX31" fmla="*/ 2617940 w 4283901"/>
              <a:gd name="connsiteY31" fmla="*/ 926927 h 1156249"/>
              <a:gd name="connsiteX32" fmla="*/ 2668044 w 4283901"/>
              <a:gd name="connsiteY32" fmla="*/ 939453 h 1156249"/>
              <a:gd name="connsiteX33" fmla="*/ 2743200 w 4283901"/>
              <a:gd name="connsiteY33" fmla="*/ 964505 h 1156249"/>
              <a:gd name="connsiteX34" fmla="*/ 2793304 w 4283901"/>
              <a:gd name="connsiteY34" fmla="*/ 977031 h 1156249"/>
              <a:gd name="connsiteX35" fmla="*/ 2830882 w 4283901"/>
              <a:gd name="connsiteY35" fmla="*/ 1002083 h 1156249"/>
              <a:gd name="connsiteX36" fmla="*/ 2956142 w 4283901"/>
              <a:gd name="connsiteY36" fmla="*/ 1039661 h 1156249"/>
              <a:gd name="connsiteX37" fmla="*/ 3031299 w 4283901"/>
              <a:gd name="connsiteY37" fmla="*/ 1052187 h 1156249"/>
              <a:gd name="connsiteX38" fmla="*/ 3219189 w 4283901"/>
              <a:gd name="connsiteY38" fmla="*/ 1114817 h 1156249"/>
              <a:gd name="connsiteX39" fmla="*/ 3306871 w 4283901"/>
              <a:gd name="connsiteY39" fmla="*/ 1139869 h 1156249"/>
              <a:gd name="connsiteX40" fmla="*/ 3382027 w 4283901"/>
              <a:gd name="connsiteY40" fmla="*/ 1152395 h 1156249"/>
              <a:gd name="connsiteX41" fmla="*/ 4283901 w 4283901"/>
              <a:gd name="connsiteY41" fmla="*/ 1152395 h 11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283901" h="1156249">
                <a:moveTo>
                  <a:pt x="0" y="0"/>
                </a:moveTo>
                <a:cubicBezTo>
                  <a:pt x="135194" y="45068"/>
                  <a:pt x="39042" y="10556"/>
                  <a:pt x="313151" y="162839"/>
                </a:cubicBezTo>
                <a:cubicBezTo>
                  <a:pt x="334433" y="174663"/>
                  <a:pt x="354005" y="189529"/>
                  <a:pt x="375781" y="200417"/>
                </a:cubicBezTo>
                <a:cubicBezTo>
                  <a:pt x="387591" y="206322"/>
                  <a:pt x="401817" y="206531"/>
                  <a:pt x="413359" y="212943"/>
                </a:cubicBezTo>
                <a:cubicBezTo>
                  <a:pt x="439679" y="227565"/>
                  <a:pt x="461585" y="249582"/>
                  <a:pt x="488515" y="263047"/>
                </a:cubicBezTo>
                <a:cubicBezTo>
                  <a:pt x="513567" y="275573"/>
                  <a:pt x="539187" y="287023"/>
                  <a:pt x="563671" y="300625"/>
                </a:cubicBezTo>
                <a:cubicBezTo>
                  <a:pt x="576831" y="307936"/>
                  <a:pt x="587784" y="318944"/>
                  <a:pt x="601249" y="325677"/>
                </a:cubicBezTo>
                <a:cubicBezTo>
                  <a:pt x="618901" y="334503"/>
                  <a:pt x="676160" y="356027"/>
                  <a:pt x="701458" y="363255"/>
                </a:cubicBezTo>
                <a:cubicBezTo>
                  <a:pt x="718011" y="367984"/>
                  <a:pt x="735009" y="371052"/>
                  <a:pt x="751562" y="375781"/>
                </a:cubicBezTo>
                <a:cubicBezTo>
                  <a:pt x="764258" y="379408"/>
                  <a:pt x="776193" y="385718"/>
                  <a:pt x="789140" y="388307"/>
                </a:cubicBezTo>
                <a:cubicBezTo>
                  <a:pt x="859270" y="402333"/>
                  <a:pt x="962050" y="407935"/>
                  <a:pt x="1027134" y="413359"/>
                </a:cubicBezTo>
                <a:cubicBezTo>
                  <a:pt x="1066009" y="426317"/>
                  <a:pt x="1076120" y="427720"/>
                  <a:pt x="1114816" y="450937"/>
                </a:cubicBezTo>
                <a:cubicBezTo>
                  <a:pt x="1140634" y="466428"/>
                  <a:pt x="1164921" y="484340"/>
                  <a:pt x="1189973" y="501042"/>
                </a:cubicBezTo>
                <a:cubicBezTo>
                  <a:pt x="1202499" y="509393"/>
                  <a:pt x="1213269" y="521333"/>
                  <a:pt x="1227551" y="526094"/>
                </a:cubicBezTo>
                <a:cubicBezTo>
                  <a:pt x="1240077" y="530269"/>
                  <a:pt x="1253319" y="532715"/>
                  <a:pt x="1265129" y="538620"/>
                </a:cubicBezTo>
                <a:cubicBezTo>
                  <a:pt x="1278594" y="545353"/>
                  <a:pt x="1288950" y="557558"/>
                  <a:pt x="1302707" y="563672"/>
                </a:cubicBezTo>
                <a:cubicBezTo>
                  <a:pt x="1325333" y="573728"/>
                  <a:pt x="1397137" y="595644"/>
                  <a:pt x="1427967" y="601250"/>
                </a:cubicBezTo>
                <a:cubicBezTo>
                  <a:pt x="1457015" y="606531"/>
                  <a:pt x="1486468" y="609287"/>
                  <a:pt x="1515649" y="613776"/>
                </a:cubicBezTo>
                <a:cubicBezTo>
                  <a:pt x="1540751" y="617638"/>
                  <a:pt x="1565817" y="621759"/>
                  <a:pt x="1590805" y="626302"/>
                </a:cubicBezTo>
                <a:cubicBezTo>
                  <a:pt x="1618726" y="631378"/>
                  <a:pt x="1674498" y="642418"/>
                  <a:pt x="1703540" y="651354"/>
                </a:cubicBezTo>
                <a:cubicBezTo>
                  <a:pt x="1741399" y="663003"/>
                  <a:pt x="1777846" y="679325"/>
                  <a:pt x="1816274" y="688932"/>
                </a:cubicBezTo>
                <a:cubicBezTo>
                  <a:pt x="1879187" y="704660"/>
                  <a:pt x="1850046" y="696014"/>
                  <a:pt x="1903956" y="713984"/>
                </a:cubicBezTo>
                <a:cubicBezTo>
                  <a:pt x="1912307" y="726510"/>
                  <a:pt x="1917443" y="741924"/>
                  <a:pt x="1929008" y="751562"/>
                </a:cubicBezTo>
                <a:cubicBezTo>
                  <a:pt x="1946435" y="766085"/>
                  <a:pt x="1992854" y="782330"/>
                  <a:pt x="2016690" y="789140"/>
                </a:cubicBezTo>
                <a:cubicBezTo>
                  <a:pt x="2033243" y="793869"/>
                  <a:pt x="2050241" y="796937"/>
                  <a:pt x="2066794" y="801666"/>
                </a:cubicBezTo>
                <a:cubicBezTo>
                  <a:pt x="2079490" y="805293"/>
                  <a:pt x="2091323" y="812184"/>
                  <a:pt x="2104373" y="814192"/>
                </a:cubicBezTo>
                <a:cubicBezTo>
                  <a:pt x="2145847" y="820573"/>
                  <a:pt x="2187902" y="822325"/>
                  <a:pt x="2229633" y="826718"/>
                </a:cubicBezTo>
                <a:lnTo>
                  <a:pt x="2342367" y="839244"/>
                </a:lnTo>
                <a:cubicBezTo>
                  <a:pt x="2468655" y="881340"/>
                  <a:pt x="2272766" y="817111"/>
                  <a:pt x="2430049" y="864296"/>
                </a:cubicBezTo>
                <a:cubicBezTo>
                  <a:pt x="2455342" y="871884"/>
                  <a:pt x="2480153" y="880997"/>
                  <a:pt x="2505205" y="889348"/>
                </a:cubicBezTo>
                <a:lnTo>
                  <a:pt x="2580362" y="914400"/>
                </a:lnTo>
                <a:cubicBezTo>
                  <a:pt x="2592888" y="918576"/>
                  <a:pt x="2605131" y="923725"/>
                  <a:pt x="2617940" y="926927"/>
                </a:cubicBezTo>
                <a:cubicBezTo>
                  <a:pt x="2634641" y="931102"/>
                  <a:pt x="2651555" y="934506"/>
                  <a:pt x="2668044" y="939453"/>
                </a:cubicBezTo>
                <a:cubicBezTo>
                  <a:pt x="2693337" y="947041"/>
                  <a:pt x="2717581" y="958100"/>
                  <a:pt x="2743200" y="964505"/>
                </a:cubicBezTo>
                <a:lnTo>
                  <a:pt x="2793304" y="977031"/>
                </a:lnTo>
                <a:cubicBezTo>
                  <a:pt x="2805830" y="985382"/>
                  <a:pt x="2817125" y="995969"/>
                  <a:pt x="2830882" y="1002083"/>
                </a:cubicBezTo>
                <a:cubicBezTo>
                  <a:pt x="2857026" y="1013702"/>
                  <a:pt x="2923019" y="1033036"/>
                  <a:pt x="2956142" y="1039661"/>
                </a:cubicBezTo>
                <a:cubicBezTo>
                  <a:pt x="2981047" y="1044642"/>
                  <a:pt x="3006247" y="1048012"/>
                  <a:pt x="3031299" y="1052187"/>
                </a:cubicBezTo>
                <a:lnTo>
                  <a:pt x="3219189" y="1114817"/>
                </a:lnTo>
                <a:cubicBezTo>
                  <a:pt x="3255004" y="1126755"/>
                  <a:pt x="3267550" y="1132005"/>
                  <a:pt x="3306871" y="1139869"/>
                </a:cubicBezTo>
                <a:cubicBezTo>
                  <a:pt x="3331775" y="1144850"/>
                  <a:pt x="3356632" y="1152069"/>
                  <a:pt x="3382027" y="1152395"/>
                </a:cubicBezTo>
                <a:cubicBezTo>
                  <a:pt x="3682627" y="1156249"/>
                  <a:pt x="3983276" y="1152395"/>
                  <a:pt x="4283901" y="115239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3352801" y="2987675"/>
            <a:ext cx="4422775" cy="1252538"/>
          </a:xfrm>
          <a:custGeom>
            <a:avLst/>
            <a:gdLst>
              <a:gd name="connsiteX0" fmla="*/ 0 w 4423249"/>
              <a:gd name="connsiteY0" fmla="*/ 0 h 1252602"/>
              <a:gd name="connsiteX1" fmla="*/ 62630 w 4423249"/>
              <a:gd name="connsiteY1" fmla="*/ 12526 h 1252602"/>
              <a:gd name="connsiteX2" fmla="*/ 162838 w 4423249"/>
              <a:gd name="connsiteY2" fmla="*/ 25052 h 1252602"/>
              <a:gd name="connsiteX3" fmla="*/ 237995 w 4423249"/>
              <a:gd name="connsiteY3" fmla="*/ 50104 h 1252602"/>
              <a:gd name="connsiteX4" fmla="*/ 275573 w 4423249"/>
              <a:gd name="connsiteY4" fmla="*/ 75156 h 1252602"/>
              <a:gd name="connsiteX5" fmla="*/ 313151 w 4423249"/>
              <a:gd name="connsiteY5" fmla="*/ 87682 h 1252602"/>
              <a:gd name="connsiteX6" fmla="*/ 713984 w 4423249"/>
              <a:gd name="connsiteY6" fmla="*/ 100208 h 1252602"/>
              <a:gd name="connsiteX7" fmla="*/ 789140 w 4423249"/>
              <a:gd name="connsiteY7" fmla="*/ 125260 h 1252602"/>
              <a:gd name="connsiteX8" fmla="*/ 926926 w 4423249"/>
              <a:gd name="connsiteY8" fmla="*/ 150312 h 1252602"/>
              <a:gd name="connsiteX9" fmla="*/ 989556 w 4423249"/>
              <a:gd name="connsiteY9" fmla="*/ 187890 h 1252602"/>
              <a:gd name="connsiteX10" fmla="*/ 1027134 w 4423249"/>
              <a:gd name="connsiteY10" fmla="*/ 200416 h 1252602"/>
              <a:gd name="connsiteX11" fmla="*/ 1102290 w 4423249"/>
              <a:gd name="connsiteY11" fmla="*/ 237994 h 1252602"/>
              <a:gd name="connsiteX12" fmla="*/ 1277655 w 4423249"/>
              <a:gd name="connsiteY12" fmla="*/ 250520 h 1252602"/>
              <a:gd name="connsiteX13" fmla="*/ 1352811 w 4423249"/>
              <a:gd name="connsiteY13" fmla="*/ 275572 h 1252602"/>
              <a:gd name="connsiteX14" fmla="*/ 1427967 w 4423249"/>
              <a:gd name="connsiteY14" fmla="*/ 350728 h 1252602"/>
              <a:gd name="connsiteX15" fmla="*/ 1503123 w 4423249"/>
              <a:gd name="connsiteY15" fmla="*/ 413358 h 1252602"/>
              <a:gd name="connsiteX16" fmla="*/ 1678488 w 4423249"/>
              <a:gd name="connsiteY16" fmla="*/ 450937 h 1252602"/>
              <a:gd name="connsiteX17" fmla="*/ 1778696 w 4423249"/>
              <a:gd name="connsiteY17" fmla="*/ 463463 h 1252602"/>
              <a:gd name="connsiteX18" fmla="*/ 1954060 w 4423249"/>
              <a:gd name="connsiteY18" fmla="*/ 488515 h 1252602"/>
              <a:gd name="connsiteX19" fmla="*/ 2029216 w 4423249"/>
              <a:gd name="connsiteY19" fmla="*/ 526093 h 1252602"/>
              <a:gd name="connsiteX20" fmla="*/ 2054268 w 4423249"/>
              <a:gd name="connsiteY20" fmla="*/ 563671 h 1252602"/>
              <a:gd name="connsiteX21" fmla="*/ 2091847 w 4423249"/>
              <a:gd name="connsiteY21" fmla="*/ 588723 h 1252602"/>
              <a:gd name="connsiteX22" fmla="*/ 2141951 w 4423249"/>
              <a:gd name="connsiteY22" fmla="*/ 626301 h 1252602"/>
              <a:gd name="connsiteX23" fmla="*/ 2179529 w 4423249"/>
              <a:gd name="connsiteY23" fmla="*/ 651353 h 1252602"/>
              <a:gd name="connsiteX24" fmla="*/ 2217107 w 4423249"/>
              <a:gd name="connsiteY24" fmla="*/ 688931 h 1252602"/>
              <a:gd name="connsiteX25" fmla="*/ 2292263 w 4423249"/>
              <a:gd name="connsiteY25" fmla="*/ 713983 h 1252602"/>
              <a:gd name="connsiteX26" fmla="*/ 2329841 w 4423249"/>
              <a:gd name="connsiteY26" fmla="*/ 739035 h 1252602"/>
              <a:gd name="connsiteX27" fmla="*/ 2505205 w 4423249"/>
              <a:gd name="connsiteY27" fmla="*/ 764087 h 1252602"/>
              <a:gd name="connsiteX28" fmla="*/ 2605414 w 4423249"/>
              <a:gd name="connsiteY28" fmla="*/ 814191 h 1252602"/>
              <a:gd name="connsiteX29" fmla="*/ 2655518 w 4423249"/>
              <a:gd name="connsiteY29" fmla="*/ 826717 h 1252602"/>
              <a:gd name="connsiteX30" fmla="*/ 2730674 w 4423249"/>
              <a:gd name="connsiteY30" fmla="*/ 851769 h 1252602"/>
              <a:gd name="connsiteX31" fmla="*/ 2793304 w 4423249"/>
              <a:gd name="connsiteY31" fmla="*/ 864295 h 1252602"/>
              <a:gd name="connsiteX32" fmla="*/ 2830882 w 4423249"/>
              <a:gd name="connsiteY32" fmla="*/ 889347 h 1252602"/>
              <a:gd name="connsiteX33" fmla="*/ 2880986 w 4423249"/>
              <a:gd name="connsiteY33" fmla="*/ 901874 h 1252602"/>
              <a:gd name="connsiteX34" fmla="*/ 2918564 w 4423249"/>
              <a:gd name="connsiteY34" fmla="*/ 914400 h 1252602"/>
              <a:gd name="connsiteX35" fmla="*/ 3006247 w 4423249"/>
              <a:gd name="connsiteY35" fmla="*/ 939452 h 1252602"/>
              <a:gd name="connsiteX36" fmla="*/ 3118981 w 4423249"/>
              <a:gd name="connsiteY36" fmla="*/ 989556 h 1252602"/>
              <a:gd name="connsiteX37" fmla="*/ 3156559 w 4423249"/>
              <a:gd name="connsiteY37" fmla="*/ 1002082 h 1252602"/>
              <a:gd name="connsiteX38" fmla="*/ 3194137 w 4423249"/>
              <a:gd name="connsiteY38" fmla="*/ 1014608 h 1252602"/>
              <a:gd name="connsiteX39" fmla="*/ 3231715 w 4423249"/>
              <a:gd name="connsiteY39" fmla="*/ 1039660 h 1252602"/>
              <a:gd name="connsiteX40" fmla="*/ 3306871 w 4423249"/>
              <a:gd name="connsiteY40" fmla="*/ 1064712 h 1252602"/>
              <a:gd name="connsiteX41" fmla="*/ 3294345 w 4423249"/>
              <a:gd name="connsiteY41" fmla="*/ 1027134 h 1252602"/>
              <a:gd name="connsiteX42" fmla="*/ 3344449 w 4423249"/>
              <a:gd name="connsiteY42" fmla="*/ 1039660 h 1252602"/>
              <a:gd name="connsiteX43" fmla="*/ 3419605 w 4423249"/>
              <a:gd name="connsiteY43" fmla="*/ 1052186 h 1252602"/>
              <a:gd name="connsiteX44" fmla="*/ 3544866 w 4423249"/>
              <a:gd name="connsiteY44" fmla="*/ 1152394 h 1252602"/>
              <a:gd name="connsiteX45" fmla="*/ 3582444 w 4423249"/>
              <a:gd name="connsiteY45" fmla="*/ 1177446 h 1252602"/>
              <a:gd name="connsiteX46" fmla="*/ 3695178 w 4423249"/>
              <a:gd name="connsiteY46" fmla="*/ 1215024 h 1252602"/>
              <a:gd name="connsiteX47" fmla="*/ 3732756 w 4423249"/>
              <a:gd name="connsiteY47" fmla="*/ 1227550 h 1252602"/>
              <a:gd name="connsiteX48" fmla="*/ 3770334 w 4423249"/>
              <a:gd name="connsiteY48" fmla="*/ 1252602 h 1252602"/>
              <a:gd name="connsiteX49" fmla="*/ 4058433 w 4423249"/>
              <a:gd name="connsiteY49" fmla="*/ 1240076 h 1252602"/>
              <a:gd name="connsiteX50" fmla="*/ 4096011 w 4423249"/>
              <a:gd name="connsiteY50" fmla="*/ 1215024 h 1252602"/>
              <a:gd name="connsiteX51" fmla="*/ 4171167 w 4423249"/>
              <a:gd name="connsiteY51" fmla="*/ 1189972 h 1252602"/>
              <a:gd name="connsiteX52" fmla="*/ 4271375 w 4423249"/>
              <a:gd name="connsiteY52" fmla="*/ 1152394 h 1252602"/>
              <a:gd name="connsiteX53" fmla="*/ 4296427 w 4423249"/>
              <a:gd name="connsiteY53" fmla="*/ 1114816 h 1252602"/>
              <a:gd name="connsiteX54" fmla="*/ 4334005 w 4423249"/>
              <a:gd name="connsiteY54" fmla="*/ 1089764 h 1252602"/>
              <a:gd name="connsiteX55" fmla="*/ 4396636 w 4423249"/>
              <a:gd name="connsiteY55" fmla="*/ 1039660 h 1252602"/>
              <a:gd name="connsiteX56" fmla="*/ 4421688 w 4423249"/>
              <a:gd name="connsiteY56" fmla="*/ 1002082 h 125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423249" h="1252602">
                <a:moveTo>
                  <a:pt x="0" y="0"/>
                </a:moveTo>
                <a:cubicBezTo>
                  <a:pt x="20877" y="4175"/>
                  <a:pt x="41587" y="9289"/>
                  <a:pt x="62630" y="12526"/>
                </a:cubicBezTo>
                <a:cubicBezTo>
                  <a:pt x="95901" y="17645"/>
                  <a:pt x="129923" y="17999"/>
                  <a:pt x="162838" y="25052"/>
                </a:cubicBezTo>
                <a:cubicBezTo>
                  <a:pt x="188659" y="30585"/>
                  <a:pt x="237995" y="50104"/>
                  <a:pt x="237995" y="50104"/>
                </a:cubicBezTo>
                <a:cubicBezTo>
                  <a:pt x="250521" y="58455"/>
                  <a:pt x="262108" y="68423"/>
                  <a:pt x="275573" y="75156"/>
                </a:cubicBezTo>
                <a:cubicBezTo>
                  <a:pt x="287383" y="81061"/>
                  <a:pt x="299969" y="86929"/>
                  <a:pt x="313151" y="87682"/>
                </a:cubicBezTo>
                <a:cubicBezTo>
                  <a:pt x="446610" y="95308"/>
                  <a:pt x="580373" y="96033"/>
                  <a:pt x="713984" y="100208"/>
                </a:cubicBezTo>
                <a:cubicBezTo>
                  <a:pt x="739036" y="108559"/>
                  <a:pt x="763092" y="120919"/>
                  <a:pt x="789140" y="125260"/>
                </a:cubicBezTo>
                <a:cubicBezTo>
                  <a:pt x="885296" y="141286"/>
                  <a:pt x="839392" y="132805"/>
                  <a:pt x="926926" y="150312"/>
                </a:cubicBezTo>
                <a:cubicBezTo>
                  <a:pt x="947803" y="162838"/>
                  <a:pt x="967780" y="177002"/>
                  <a:pt x="989556" y="187890"/>
                </a:cubicBezTo>
                <a:cubicBezTo>
                  <a:pt x="1001366" y="193795"/>
                  <a:pt x="1015324" y="194511"/>
                  <a:pt x="1027134" y="200416"/>
                </a:cubicBezTo>
                <a:cubicBezTo>
                  <a:pt x="1063512" y="218605"/>
                  <a:pt x="1061118" y="233150"/>
                  <a:pt x="1102290" y="237994"/>
                </a:cubicBezTo>
                <a:cubicBezTo>
                  <a:pt x="1160493" y="244841"/>
                  <a:pt x="1219200" y="246345"/>
                  <a:pt x="1277655" y="250520"/>
                </a:cubicBezTo>
                <a:cubicBezTo>
                  <a:pt x="1302707" y="258871"/>
                  <a:pt x="1334138" y="256899"/>
                  <a:pt x="1352811" y="275572"/>
                </a:cubicBezTo>
                <a:lnTo>
                  <a:pt x="1427967" y="350728"/>
                </a:lnTo>
                <a:cubicBezTo>
                  <a:pt x="1446875" y="369636"/>
                  <a:pt x="1475719" y="403393"/>
                  <a:pt x="1503123" y="413358"/>
                </a:cubicBezTo>
                <a:cubicBezTo>
                  <a:pt x="1547750" y="429586"/>
                  <a:pt x="1628544" y="443802"/>
                  <a:pt x="1678488" y="450937"/>
                </a:cubicBezTo>
                <a:cubicBezTo>
                  <a:pt x="1711812" y="455698"/>
                  <a:pt x="1745342" y="458915"/>
                  <a:pt x="1778696" y="463463"/>
                </a:cubicBezTo>
                <a:lnTo>
                  <a:pt x="1954060" y="488515"/>
                </a:lnTo>
                <a:cubicBezTo>
                  <a:pt x="1984623" y="498703"/>
                  <a:pt x="2004934" y="501811"/>
                  <a:pt x="2029216" y="526093"/>
                </a:cubicBezTo>
                <a:cubicBezTo>
                  <a:pt x="2039861" y="536738"/>
                  <a:pt x="2043623" y="553026"/>
                  <a:pt x="2054268" y="563671"/>
                </a:cubicBezTo>
                <a:cubicBezTo>
                  <a:pt x="2064913" y="574316"/>
                  <a:pt x="2079596" y="579973"/>
                  <a:pt x="2091847" y="588723"/>
                </a:cubicBezTo>
                <a:cubicBezTo>
                  <a:pt x="2108835" y="600857"/>
                  <a:pt x="2124963" y="614167"/>
                  <a:pt x="2141951" y="626301"/>
                </a:cubicBezTo>
                <a:cubicBezTo>
                  <a:pt x="2154201" y="635051"/>
                  <a:pt x="2167964" y="641715"/>
                  <a:pt x="2179529" y="651353"/>
                </a:cubicBezTo>
                <a:cubicBezTo>
                  <a:pt x="2193138" y="662694"/>
                  <a:pt x="2201622" y="680328"/>
                  <a:pt x="2217107" y="688931"/>
                </a:cubicBezTo>
                <a:cubicBezTo>
                  <a:pt x="2240191" y="701755"/>
                  <a:pt x="2270291" y="699335"/>
                  <a:pt x="2292263" y="713983"/>
                </a:cubicBezTo>
                <a:cubicBezTo>
                  <a:pt x="2304789" y="722334"/>
                  <a:pt x="2316376" y="732302"/>
                  <a:pt x="2329841" y="739035"/>
                </a:cubicBezTo>
                <a:cubicBezTo>
                  <a:pt x="2378036" y="763133"/>
                  <a:pt x="2470002" y="760887"/>
                  <a:pt x="2505205" y="764087"/>
                </a:cubicBezTo>
                <a:cubicBezTo>
                  <a:pt x="2538608" y="780788"/>
                  <a:pt x="2569183" y="805133"/>
                  <a:pt x="2605414" y="814191"/>
                </a:cubicBezTo>
                <a:cubicBezTo>
                  <a:pt x="2622115" y="818366"/>
                  <a:pt x="2639029" y="821770"/>
                  <a:pt x="2655518" y="826717"/>
                </a:cubicBezTo>
                <a:cubicBezTo>
                  <a:pt x="2680811" y="834305"/>
                  <a:pt x="2704780" y="846590"/>
                  <a:pt x="2730674" y="851769"/>
                </a:cubicBezTo>
                <a:lnTo>
                  <a:pt x="2793304" y="864295"/>
                </a:lnTo>
                <a:cubicBezTo>
                  <a:pt x="2805830" y="872646"/>
                  <a:pt x="2817045" y="883417"/>
                  <a:pt x="2830882" y="889347"/>
                </a:cubicBezTo>
                <a:cubicBezTo>
                  <a:pt x="2846705" y="896129"/>
                  <a:pt x="2864433" y="897144"/>
                  <a:pt x="2880986" y="901874"/>
                </a:cubicBezTo>
                <a:cubicBezTo>
                  <a:pt x="2893682" y="905501"/>
                  <a:pt x="2905868" y="910773"/>
                  <a:pt x="2918564" y="914400"/>
                </a:cubicBezTo>
                <a:cubicBezTo>
                  <a:pt x="3028672" y="945859"/>
                  <a:pt x="2916139" y="909417"/>
                  <a:pt x="3006247" y="939452"/>
                </a:cubicBezTo>
                <a:cubicBezTo>
                  <a:pt x="3065797" y="979152"/>
                  <a:pt x="3029543" y="959743"/>
                  <a:pt x="3118981" y="989556"/>
                </a:cubicBezTo>
                <a:lnTo>
                  <a:pt x="3156559" y="1002082"/>
                </a:lnTo>
                <a:cubicBezTo>
                  <a:pt x="3169085" y="1006257"/>
                  <a:pt x="3183151" y="1007284"/>
                  <a:pt x="3194137" y="1014608"/>
                </a:cubicBezTo>
                <a:cubicBezTo>
                  <a:pt x="3206663" y="1022959"/>
                  <a:pt x="3217958" y="1033546"/>
                  <a:pt x="3231715" y="1039660"/>
                </a:cubicBezTo>
                <a:cubicBezTo>
                  <a:pt x="3255846" y="1050385"/>
                  <a:pt x="3306871" y="1064712"/>
                  <a:pt x="3306871" y="1064712"/>
                </a:cubicBezTo>
                <a:cubicBezTo>
                  <a:pt x="3302696" y="1052186"/>
                  <a:pt x="3283359" y="1034458"/>
                  <a:pt x="3294345" y="1027134"/>
                </a:cubicBezTo>
                <a:cubicBezTo>
                  <a:pt x="3308669" y="1017585"/>
                  <a:pt x="3327568" y="1036284"/>
                  <a:pt x="3344449" y="1039660"/>
                </a:cubicBezTo>
                <a:cubicBezTo>
                  <a:pt x="3369353" y="1044641"/>
                  <a:pt x="3394553" y="1048011"/>
                  <a:pt x="3419605" y="1052186"/>
                </a:cubicBezTo>
                <a:cubicBezTo>
                  <a:pt x="3491000" y="1123580"/>
                  <a:pt x="3450057" y="1089188"/>
                  <a:pt x="3544866" y="1152394"/>
                </a:cubicBezTo>
                <a:cubicBezTo>
                  <a:pt x="3557392" y="1160745"/>
                  <a:pt x="3568162" y="1172685"/>
                  <a:pt x="3582444" y="1177446"/>
                </a:cubicBezTo>
                <a:lnTo>
                  <a:pt x="3695178" y="1215024"/>
                </a:lnTo>
                <a:cubicBezTo>
                  <a:pt x="3707704" y="1219199"/>
                  <a:pt x="3721770" y="1220226"/>
                  <a:pt x="3732756" y="1227550"/>
                </a:cubicBezTo>
                <a:lnTo>
                  <a:pt x="3770334" y="1252602"/>
                </a:lnTo>
                <a:cubicBezTo>
                  <a:pt x="3866367" y="1248427"/>
                  <a:pt x="3962943" y="1251094"/>
                  <a:pt x="4058433" y="1240076"/>
                </a:cubicBezTo>
                <a:cubicBezTo>
                  <a:pt x="4073388" y="1238350"/>
                  <a:pt x="4082254" y="1221138"/>
                  <a:pt x="4096011" y="1215024"/>
                </a:cubicBezTo>
                <a:cubicBezTo>
                  <a:pt x="4120142" y="1204299"/>
                  <a:pt x="4149195" y="1204620"/>
                  <a:pt x="4171167" y="1189972"/>
                </a:cubicBezTo>
                <a:cubicBezTo>
                  <a:pt x="4226459" y="1153110"/>
                  <a:pt x="4193983" y="1167872"/>
                  <a:pt x="4271375" y="1152394"/>
                </a:cubicBezTo>
                <a:cubicBezTo>
                  <a:pt x="4279726" y="1139868"/>
                  <a:pt x="4285782" y="1125461"/>
                  <a:pt x="4296427" y="1114816"/>
                </a:cubicBezTo>
                <a:cubicBezTo>
                  <a:pt x="4307072" y="1104171"/>
                  <a:pt x="4322249" y="1099168"/>
                  <a:pt x="4334005" y="1089764"/>
                </a:cubicBezTo>
                <a:cubicBezTo>
                  <a:pt x="4423249" y="1018370"/>
                  <a:pt x="4280976" y="1116767"/>
                  <a:pt x="4396636" y="1039660"/>
                </a:cubicBezTo>
                <a:lnTo>
                  <a:pt x="4421688" y="100208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124200" y="2133600"/>
            <a:ext cx="1492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Underfitting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7086601" y="2133600"/>
            <a:ext cx="135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Overfitting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rot="5400000">
            <a:off x="3620294" y="2780506"/>
            <a:ext cx="5334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7123907" y="3239295"/>
            <a:ext cx="1295400" cy="15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200400" y="2514600"/>
            <a:ext cx="5334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76600" y="40386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6573" name="Group 12"/>
          <p:cNvGrpSpPr>
            <a:grpSpLocks/>
          </p:cNvGrpSpPr>
          <p:nvPr/>
        </p:nvGrpSpPr>
        <p:grpSpPr bwMode="auto">
          <a:xfrm>
            <a:off x="2944814" y="2771776"/>
            <a:ext cx="5329237" cy="3629025"/>
            <a:chOff x="1535668" y="2667794"/>
            <a:chExt cx="5328262" cy="3630493"/>
          </a:xfrm>
        </p:grpSpPr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304640" y="4267054"/>
              <a:ext cx="3200107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05487" y="5867901"/>
              <a:ext cx="4418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77" name="TextBox 7"/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6578" name="TextBox 8"/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6579" name="TextBox 9"/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6580" name="TextBox 10"/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6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  <p:bldP spid="22" grpId="0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Bias-variance tradeoff</a:t>
            </a:r>
          </a:p>
        </p:txBody>
      </p:sp>
      <p:sp>
        <p:nvSpPr>
          <p:cNvPr id="10" name="Freeform 9"/>
          <p:cNvSpPr/>
          <p:nvPr/>
        </p:nvSpPr>
        <p:spPr>
          <a:xfrm>
            <a:off x="3465514" y="3957638"/>
            <a:ext cx="4359275" cy="1827212"/>
          </a:xfrm>
          <a:custGeom>
            <a:avLst/>
            <a:gdLst>
              <a:gd name="connsiteX0" fmla="*/ 0 w 4359058"/>
              <a:gd name="connsiteY0" fmla="*/ 0 h 1826490"/>
              <a:gd name="connsiteX1" fmla="*/ 413359 w 4359058"/>
              <a:gd name="connsiteY1" fmla="*/ 12526 h 1826490"/>
              <a:gd name="connsiteX2" fmla="*/ 450937 w 4359058"/>
              <a:gd name="connsiteY2" fmla="*/ 25052 h 1826490"/>
              <a:gd name="connsiteX3" fmla="*/ 488515 w 4359058"/>
              <a:gd name="connsiteY3" fmla="*/ 50104 h 1826490"/>
              <a:gd name="connsiteX4" fmla="*/ 551145 w 4359058"/>
              <a:gd name="connsiteY4" fmla="*/ 62630 h 1826490"/>
              <a:gd name="connsiteX5" fmla="*/ 601250 w 4359058"/>
              <a:gd name="connsiteY5" fmla="*/ 75156 h 1826490"/>
              <a:gd name="connsiteX6" fmla="*/ 676406 w 4359058"/>
              <a:gd name="connsiteY6" fmla="*/ 100208 h 1826490"/>
              <a:gd name="connsiteX7" fmla="*/ 713984 w 4359058"/>
              <a:gd name="connsiteY7" fmla="*/ 137786 h 1826490"/>
              <a:gd name="connsiteX8" fmla="*/ 764088 w 4359058"/>
              <a:gd name="connsiteY8" fmla="*/ 150312 h 1826490"/>
              <a:gd name="connsiteX9" fmla="*/ 876822 w 4359058"/>
              <a:gd name="connsiteY9" fmla="*/ 187890 h 1826490"/>
              <a:gd name="connsiteX10" fmla="*/ 914400 w 4359058"/>
              <a:gd name="connsiteY10" fmla="*/ 200416 h 1826490"/>
              <a:gd name="connsiteX11" fmla="*/ 977030 w 4359058"/>
              <a:gd name="connsiteY11" fmla="*/ 212942 h 1826490"/>
              <a:gd name="connsiteX12" fmla="*/ 1052187 w 4359058"/>
              <a:gd name="connsiteY12" fmla="*/ 237994 h 1826490"/>
              <a:gd name="connsiteX13" fmla="*/ 1089765 w 4359058"/>
              <a:gd name="connsiteY13" fmla="*/ 250520 h 1826490"/>
              <a:gd name="connsiteX14" fmla="*/ 1127343 w 4359058"/>
              <a:gd name="connsiteY14" fmla="*/ 288098 h 1826490"/>
              <a:gd name="connsiteX15" fmla="*/ 1164921 w 4359058"/>
              <a:gd name="connsiteY15" fmla="*/ 300624 h 1826490"/>
              <a:gd name="connsiteX16" fmla="*/ 1202499 w 4359058"/>
              <a:gd name="connsiteY16" fmla="*/ 325676 h 1826490"/>
              <a:gd name="connsiteX17" fmla="*/ 1215025 w 4359058"/>
              <a:gd name="connsiteY17" fmla="*/ 363254 h 1826490"/>
              <a:gd name="connsiteX18" fmla="*/ 1240077 w 4359058"/>
              <a:gd name="connsiteY18" fmla="*/ 388307 h 1826490"/>
              <a:gd name="connsiteX19" fmla="*/ 1277655 w 4359058"/>
              <a:gd name="connsiteY19" fmla="*/ 413359 h 1826490"/>
              <a:gd name="connsiteX20" fmla="*/ 1390389 w 4359058"/>
              <a:gd name="connsiteY20" fmla="*/ 438411 h 1826490"/>
              <a:gd name="connsiteX21" fmla="*/ 1465545 w 4359058"/>
              <a:gd name="connsiteY21" fmla="*/ 463463 h 1826490"/>
              <a:gd name="connsiteX22" fmla="*/ 1503124 w 4359058"/>
              <a:gd name="connsiteY22" fmla="*/ 475989 h 1826490"/>
              <a:gd name="connsiteX23" fmla="*/ 1590806 w 4359058"/>
              <a:gd name="connsiteY23" fmla="*/ 576197 h 1826490"/>
              <a:gd name="connsiteX24" fmla="*/ 1665962 w 4359058"/>
              <a:gd name="connsiteY24" fmla="*/ 663879 h 1826490"/>
              <a:gd name="connsiteX25" fmla="*/ 1703540 w 4359058"/>
              <a:gd name="connsiteY25" fmla="*/ 739035 h 1826490"/>
              <a:gd name="connsiteX26" fmla="*/ 1816274 w 4359058"/>
              <a:gd name="connsiteY26" fmla="*/ 801665 h 1826490"/>
              <a:gd name="connsiteX27" fmla="*/ 1891430 w 4359058"/>
              <a:gd name="connsiteY27" fmla="*/ 839243 h 1826490"/>
              <a:gd name="connsiteX28" fmla="*/ 1916482 w 4359058"/>
              <a:gd name="connsiteY28" fmla="*/ 864296 h 1826490"/>
              <a:gd name="connsiteX29" fmla="*/ 1954061 w 4359058"/>
              <a:gd name="connsiteY29" fmla="*/ 889348 h 1826490"/>
              <a:gd name="connsiteX30" fmla="*/ 1979113 w 4359058"/>
              <a:gd name="connsiteY30" fmla="*/ 926926 h 1826490"/>
              <a:gd name="connsiteX31" fmla="*/ 2016691 w 4359058"/>
              <a:gd name="connsiteY31" fmla="*/ 964504 h 1826490"/>
              <a:gd name="connsiteX32" fmla="*/ 2041743 w 4359058"/>
              <a:gd name="connsiteY32" fmla="*/ 1002082 h 1826490"/>
              <a:gd name="connsiteX33" fmla="*/ 2079321 w 4359058"/>
              <a:gd name="connsiteY33" fmla="*/ 1027134 h 1826490"/>
              <a:gd name="connsiteX34" fmla="*/ 2141951 w 4359058"/>
              <a:gd name="connsiteY34" fmla="*/ 1089764 h 1826490"/>
              <a:gd name="connsiteX35" fmla="*/ 2204581 w 4359058"/>
              <a:gd name="connsiteY35" fmla="*/ 1202498 h 1826490"/>
              <a:gd name="connsiteX36" fmla="*/ 2229633 w 4359058"/>
              <a:gd name="connsiteY36" fmla="*/ 1240076 h 1826490"/>
              <a:gd name="connsiteX37" fmla="*/ 2329841 w 4359058"/>
              <a:gd name="connsiteY37" fmla="*/ 1327759 h 1826490"/>
              <a:gd name="connsiteX38" fmla="*/ 2404998 w 4359058"/>
              <a:gd name="connsiteY38" fmla="*/ 1352811 h 1826490"/>
              <a:gd name="connsiteX39" fmla="*/ 2442576 w 4359058"/>
              <a:gd name="connsiteY39" fmla="*/ 1365337 h 1826490"/>
              <a:gd name="connsiteX40" fmla="*/ 2467628 w 4359058"/>
              <a:gd name="connsiteY40" fmla="*/ 1402915 h 1826490"/>
              <a:gd name="connsiteX41" fmla="*/ 2592888 w 4359058"/>
              <a:gd name="connsiteY41" fmla="*/ 1440493 h 1826490"/>
              <a:gd name="connsiteX42" fmla="*/ 2668044 w 4359058"/>
              <a:gd name="connsiteY42" fmla="*/ 1465545 h 1826490"/>
              <a:gd name="connsiteX43" fmla="*/ 2743200 w 4359058"/>
              <a:gd name="connsiteY43" fmla="*/ 1503123 h 1826490"/>
              <a:gd name="connsiteX44" fmla="*/ 2931091 w 4359058"/>
              <a:gd name="connsiteY44" fmla="*/ 1515649 h 1826490"/>
              <a:gd name="connsiteX45" fmla="*/ 3118981 w 4359058"/>
              <a:gd name="connsiteY45" fmla="*/ 1553227 h 1826490"/>
              <a:gd name="connsiteX46" fmla="*/ 3206663 w 4359058"/>
              <a:gd name="connsiteY46" fmla="*/ 1615857 h 1826490"/>
              <a:gd name="connsiteX47" fmla="*/ 3306871 w 4359058"/>
              <a:gd name="connsiteY47" fmla="*/ 1640909 h 1826490"/>
              <a:gd name="connsiteX48" fmla="*/ 3369502 w 4359058"/>
              <a:gd name="connsiteY48" fmla="*/ 1665961 h 1826490"/>
              <a:gd name="connsiteX49" fmla="*/ 3933173 w 4359058"/>
              <a:gd name="connsiteY49" fmla="*/ 1691013 h 1826490"/>
              <a:gd name="connsiteX50" fmla="*/ 4008329 w 4359058"/>
              <a:gd name="connsiteY50" fmla="*/ 1653435 h 1826490"/>
              <a:gd name="connsiteX51" fmla="*/ 4083485 w 4359058"/>
              <a:gd name="connsiteY51" fmla="*/ 1628383 h 1826490"/>
              <a:gd name="connsiteX52" fmla="*/ 4121063 w 4359058"/>
              <a:gd name="connsiteY52" fmla="*/ 1603331 h 1826490"/>
              <a:gd name="connsiteX53" fmla="*/ 4196219 w 4359058"/>
              <a:gd name="connsiteY53" fmla="*/ 1578279 h 1826490"/>
              <a:gd name="connsiteX54" fmla="*/ 4271376 w 4359058"/>
              <a:gd name="connsiteY54" fmla="*/ 1540701 h 1826490"/>
              <a:gd name="connsiteX55" fmla="*/ 4308954 w 4359058"/>
              <a:gd name="connsiteY55" fmla="*/ 1515649 h 1826490"/>
              <a:gd name="connsiteX56" fmla="*/ 4359058 w 4359058"/>
              <a:gd name="connsiteY56" fmla="*/ 1465545 h 182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826490">
                <a:moveTo>
                  <a:pt x="0" y="0"/>
                </a:moveTo>
                <a:cubicBezTo>
                  <a:pt x="137786" y="4175"/>
                  <a:pt x="275722" y="4879"/>
                  <a:pt x="413359" y="12526"/>
                </a:cubicBezTo>
                <a:cubicBezTo>
                  <a:pt x="426542" y="13258"/>
                  <a:pt x="439127" y="19147"/>
                  <a:pt x="450937" y="25052"/>
                </a:cubicBezTo>
                <a:cubicBezTo>
                  <a:pt x="464402" y="31785"/>
                  <a:pt x="474419" y="44818"/>
                  <a:pt x="488515" y="50104"/>
                </a:cubicBezTo>
                <a:cubicBezTo>
                  <a:pt x="508450" y="57579"/>
                  <a:pt x="530362" y="58012"/>
                  <a:pt x="551145" y="62630"/>
                </a:cubicBezTo>
                <a:cubicBezTo>
                  <a:pt x="567951" y="66365"/>
                  <a:pt x="584760" y="70209"/>
                  <a:pt x="601250" y="75156"/>
                </a:cubicBezTo>
                <a:cubicBezTo>
                  <a:pt x="626543" y="82744"/>
                  <a:pt x="676406" y="100208"/>
                  <a:pt x="676406" y="100208"/>
                </a:cubicBezTo>
                <a:cubicBezTo>
                  <a:pt x="688932" y="112734"/>
                  <a:pt x="698604" y="128997"/>
                  <a:pt x="713984" y="137786"/>
                </a:cubicBezTo>
                <a:cubicBezTo>
                  <a:pt x="728931" y="146327"/>
                  <a:pt x="747599" y="145365"/>
                  <a:pt x="764088" y="150312"/>
                </a:cubicBezTo>
                <a:lnTo>
                  <a:pt x="876822" y="187890"/>
                </a:lnTo>
                <a:cubicBezTo>
                  <a:pt x="889348" y="192065"/>
                  <a:pt x="901453" y="197827"/>
                  <a:pt x="914400" y="200416"/>
                </a:cubicBezTo>
                <a:cubicBezTo>
                  <a:pt x="935277" y="204591"/>
                  <a:pt x="956490" y="207340"/>
                  <a:pt x="977030" y="212942"/>
                </a:cubicBezTo>
                <a:cubicBezTo>
                  <a:pt x="1002507" y="219890"/>
                  <a:pt x="1027135" y="229643"/>
                  <a:pt x="1052187" y="237994"/>
                </a:cubicBezTo>
                <a:lnTo>
                  <a:pt x="1089765" y="250520"/>
                </a:lnTo>
                <a:cubicBezTo>
                  <a:pt x="1102291" y="263046"/>
                  <a:pt x="1112604" y="278272"/>
                  <a:pt x="1127343" y="288098"/>
                </a:cubicBezTo>
                <a:cubicBezTo>
                  <a:pt x="1138329" y="295422"/>
                  <a:pt x="1153111" y="294719"/>
                  <a:pt x="1164921" y="300624"/>
                </a:cubicBezTo>
                <a:cubicBezTo>
                  <a:pt x="1178386" y="307357"/>
                  <a:pt x="1189973" y="317325"/>
                  <a:pt x="1202499" y="325676"/>
                </a:cubicBezTo>
                <a:cubicBezTo>
                  <a:pt x="1206674" y="338202"/>
                  <a:pt x="1208232" y="351932"/>
                  <a:pt x="1215025" y="363254"/>
                </a:cubicBezTo>
                <a:cubicBezTo>
                  <a:pt x="1221101" y="373381"/>
                  <a:pt x="1230855" y="380929"/>
                  <a:pt x="1240077" y="388307"/>
                </a:cubicBezTo>
                <a:cubicBezTo>
                  <a:pt x="1251832" y="397712"/>
                  <a:pt x="1264190" y="406626"/>
                  <a:pt x="1277655" y="413359"/>
                </a:cubicBezTo>
                <a:cubicBezTo>
                  <a:pt x="1313493" y="431278"/>
                  <a:pt x="1351902" y="428789"/>
                  <a:pt x="1390389" y="438411"/>
                </a:cubicBezTo>
                <a:cubicBezTo>
                  <a:pt x="1416008" y="444816"/>
                  <a:pt x="1440493" y="455112"/>
                  <a:pt x="1465545" y="463463"/>
                </a:cubicBezTo>
                <a:lnTo>
                  <a:pt x="1503124" y="475989"/>
                </a:lnTo>
                <a:cubicBezTo>
                  <a:pt x="1609595" y="546970"/>
                  <a:pt x="1444669" y="430060"/>
                  <a:pt x="1590806" y="576197"/>
                </a:cubicBezTo>
                <a:cubicBezTo>
                  <a:pt x="1643146" y="628537"/>
                  <a:pt x="1617755" y="599603"/>
                  <a:pt x="1665962" y="663879"/>
                </a:cubicBezTo>
                <a:cubicBezTo>
                  <a:pt x="1674897" y="690684"/>
                  <a:pt x="1680686" y="719038"/>
                  <a:pt x="1703540" y="739035"/>
                </a:cubicBezTo>
                <a:cubicBezTo>
                  <a:pt x="1808859" y="831189"/>
                  <a:pt x="1741723" y="764389"/>
                  <a:pt x="1816274" y="801665"/>
                </a:cubicBezTo>
                <a:cubicBezTo>
                  <a:pt x="1913402" y="850229"/>
                  <a:pt x="1796977" y="807759"/>
                  <a:pt x="1891430" y="839243"/>
                </a:cubicBezTo>
                <a:cubicBezTo>
                  <a:pt x="1899781" y="847594"/>
                  <a:pt x="1907260" y="856918"/>
                  <a:pt x="1916482" y="864296"/>
                </a:cubicBezTo>
                <a:cubicBezTo>
                  <a:pt x="1928238" y="873701"/>
                  <a:pt x="1943416" y="878703"/>
                  <a:pt x="1954061" y="889348"/>
                </a:cubicBezTo>
                <a:cubicBezTo>
                  <a:pt x="1964706" y="899993"/>
                  <a:pt x="1969475" y="915361"/>
                  <a:pt x="1979113" y="926926"/>
                </a:cubicBezTo>
                <a:cubicBezTo>
                  <a:pt x="1990454" y="940535"/>
                  <a:pt x="2005350" y="950895"/>
                  <a:pt x="2016691" y="964504"/>
                </a:cubicBezTo>
                <a:cubicBezTo>
                  <a:pt x="2026329" y="976069"/>
                  <a:pt x="2031098" y="991437"/>
                  <a:pt x="2041743" y="1002082"/>
                </a:cubicBezTo>
                <a:cubicBezTo>
                  <a:pt x="2052388" y="1012727"/>
                  <a:pt x="2067991" y="1017221"/>
                  <a:pt x="2079321" y="1027134"/>
                </a:cubicBezTo>
                <a:cubicBezTo>
                  <a:pt x="2101540" y="1046576"/>
                  <a:pt x="2121074" y="1068887"/>
                  <a:pt x="2141951" y="1089764"/>
                </a:cubicBezTo>
                <a:cubicBezTo>
                  <a:pt x="2163998" y="1155906"/>
                  <a:pt x="2147153" y="1116356"/>
                  <a:pt x="2204581" y="1202498"/>
                </a:cubicBezTo>
                <a:lnTo>
                  <a:pt x="2229633" y="1240076"/>
                </a:lnTo>
                <a:cubicBezTo>
                  <a:pt x="2258860" y="1283916"/>
                  <a:pt x="2267212" y="1306883"/>
                  <a:pt x="2329841" y="1327759"/>
                </a:cubicBezTo>
                <a:lnTo>
                  <a:pt x="2404998" y="1352811"/>
                </a:lnTo>
                <a:lnTo>
                  <a:pt x="2442576" y="1365337"/>
                </a:lnTo>
                <a:cubicBezTo>
                  <a:pt x="2450927" y="1377863"/>
                  <a:pt x="2454862" y="1394936"/>
                  <a:pt x="2467628" y="1402915"/>
                </a:cubicBezTo>
                <a:cubicBezTo>
                  <a:pt x="2494881" y="1419948"/>
                  <a:pt x="2559041" y="1430339"/>
                  <a:pt x="2592888" y="1440493"/>
                </a:cubicBezTo>
                <a:cubicBezTo>
                  <a:pt x="2618181" y="1448081"/>
                  <a:pt x="2646072" y="1450897"/>
                  <a:pt x="2668044" y="1465545"/>
                </a:cubicBezTo>
                <a:cubicBezTo>
                  <a:pt x="2692956" y="1482153"/>
                  <a:pt x="2712084" y="1499666"/>
                  <a:pt x="2743200" y="1503123"/>
                </a:cubicBezTo>
                <a:cubicBezTo>
                  <a:pt x="2805585" y="1510055"/>
                  <a:pt x="2868461" y="1511474"/>
                  <a:pt x="2931091" y="1515649"/>
                </a:cubicBezTo>
                <a:cubicBezTo>
                  <a:pt x="3042116" y="1552657"/>
                  <a:pt x="2980001" y="1537785"/>
                  <a:pt x="3118981" y="1553227"/>
                </a:cubicBezTo>
                <a:cubicBezTo>
                  <a:pt x="3291986" y="1639730"/>
                  <a:pt x="3054318" y="1514294"/>
                  <a:pt x="3206663" y="1615857"/>
                </a:cubicBezTo>
                <a:cubicBezTo>
                  <a:pt x="3224698" y="1627881"/>
                  <a:pt x="3295373" y="1637460"/>
                  <a:pt x="3306871" y="1640909"/>
                </a:cubicBezTo>
                <a:cubicBezTo>
                  <a:pt x="3328408" y="1647370"/>
                  <a:pt x="3348625" y="1657610"/>
                  <a:pt x="3369502" y="1665961"/>
                </a:cubicBezTo>
                <a:cubicBezTo>
                  <a:pt x="3530031" y="1826490"/>
                  <a:pt x="3400114" y="1714704"/>
                  <a:pt x="3933173" y="1691013"/>
                </a:cubicBezTo>
                <a:cubicBezTo>
                  <a:pt x="3971242" y="1689321"/>
                  <a:pt x="3975489" y="1668030"/>
                  <a:pt x="4008329" y="1653435"/>
                </a:cubicBezTo>
                <a:cubicBezTo>
                  <a:pt x="4032460" y="1642710"/>
                  <a:pt x="4061513" y="1643031"/>
                  <a:pt x="4083485" y="1628383"/>
                </a:cubicBezTo>
                <a:cubicBezTo>
                  <a:pt x="4096011" y="1620032"/>
                  <a:pt x="4107306" y="1609445"/>
                  <a:pt x="4121063" y="1603331"/>
                </a:cubicBezTo>
                <a:cubicBezTo>
                  <a:pt x="4145194" y="1592606"/>
                  <a:pt x="4174247" y="1592927"/>
                  <a:pt x="4196219" y="1578279"/>
                </a:cubicBezTo>
                <a:cubicBezTo>
                  <a:pt x="4303921" y="1506480"/>
                  <a:pt x="4167650" y="1592564"/>
                  <a:pt x="4271376" y="1540701"/>
                </a:cubicBezTo>
                <a:cubicBezTo>
                  <a:pt x="4284841" y="1533968"/>
                  <a:pt x="4296428" y="1524000"/>
                  <a:pt x="4308954" y="1515649"/>
                </a:cubicBezTo>
                <a:cubicBezTo>
                  <a:pt x="4339185" y="1470303"/>
                  <a:pt x="4320541" y="1484804"/>
                  <a:pt x="4359058" y="146554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478214" y="2379663"/>
            <a:ext cx="4359275" cy="1257300"/>
          </a:xfrm>
          <a:custGeom>
            <a:avLst/>
            <a:gdLst>
              <a:gd name="connsiteX0" fmla="*/ 0 w 4359058"/>
              <a:gd name="connsiteY0" fmla="*/ 989556 h 1257062"/>
              <a:gd name="connsiteX1" fmla="*/ 100208 w 4359058"/>
              <a:gd name="connsiteY1" fmla="*/ 1039660 h 1257062"/>
              <a:gd name="connsiteX2" fmla="*/ 137787 w 4359058"/>
              <a:gd name="connsiteY2" fmla="*/ 1052187 h 1257062"/>
              <a:gd name="connsiteX3" fmla="*/ 338203 w 4359058"/>
              <a:gd name="connsiteY3" fmla="*/ 1077239 h 1257062"/>
              <a:gd name="connsiteX4" fmla="*/ 413359 w 4359058"/>
              <a:gd name="connsiteY4" fmla="*/ 1102291 h 1257062"/>
              <a:gd name="connsiteX5" fmla="*/ 450937 w 4359058"/>
              <a:gd name="connsiteY5" fmla="*/ 1114817 h 1257062"/>
              <a:gd name="connsiteX6" fmla="*/ 526093 w 4359058"/>
              <a:gd name="connsiteY6" fmla="*/ 1164921 h 1257062"/>
              <a:gd name="connsiteX7" fmla="*/ 739036 w 4359058"/>
              <a:gd name="connsiteY7" fmla="*/ 1215025 h 1257062"/>
              <a:gd name="connsiteX8" fmla="*/ 776614 w 4359058"/>
              <a:gd name="connsiteY8" fmla="*/ 1227551 h 1257062"/>
              <a:gd name="connsiteX9" fmla="*/ 876822 w 4359058"/>
              <a:gd name="connsiteY9" fmla="*/ 1252603 h 1257062"/>
              <a:gd name="connsiteX10" fmla="*/ 1252603 w 4359058"/>
              <a:gd name="connsiteY10" fmla="*/ 1240077 h 1257062"/>
              <a:gd name="connsiteX11" fmla="*/ 1327759 w 4359058"/>
              <a:gd name="connsiteY11" fmla="*/ 1177447 h 1257062"/>
              <a:gd name="connsiteX12" fmla="*/ 1402915 w 4359058"/>
              <a:gd name="connsiteY12" fmla="*/ 1152395 h 1257062"/>
              <a:gd name="connsiteX13" fmla="*/ 1453019 w 4359058"/>
              <a:gd name="connsiteY13" fmla="*/ 1139869 h 1257062"/>
              <a:gd name="connsiteX14" fmla="*/ 1565754 w 4359058"/>
              <a:gd name="connsiteY14" fmla="*/ 1127343 h 1257062"/>
              <a:gd name="connsiteX15" fmla="*/ 1653436 w 4359058"/>
              <a:gd name="connsiteY15" fmla="*/ 1114817 h 1257062"/>
              <a:gd name="connsiteX16" fmla="*/ 1766170 w 4359058"/>
              <a:gd name="connsiteY16" fmla="*/ 1077239 h 1257062"/>
              <a:gd name="connsiteX17" fmla="*/ 1803748 w 4359058"/>
              <a:gd name="connsiteY17" fmla="*/ 1064713 h 1257062"/>
              <a:gd name="connsiteX18" fmla="*/ 1891430 w 4359058"/>
              <a:gd name="connsiteY18" fmla="*/ 1052187 h 1257062"/>
              <a:gd name="connsiteX19" fmla="*/ 1916482 w 4359058"/>
              <a:gd name="connsiteY19" fmla="*/ 1027134 h 1257062"/>
              <a:gd name="connsiteX20" fmla="*/ 1979113 w 4359058"/>
              <a:gd name="connsiteY20" fmla="*/ 1014608 h 1257062"/>
              <a:gd name="connsiteX21" fmla="*/ 2091847 w 4359058"/>
              <a:gd name="connsiteY21" fmla="*/ 989556 h 1257062"/>
              <a:gd name="connsiteX22" fmla="*/ 2167003 w 4359058"/>
              <a:gd name="connsiteY22" fmla="*/ 939452 h 1257062"/>
              <a:gd name="connsiteX23" fmla="*/ 2204581 w 4359058"/>
              <a:gd name="connsiteY23" fmla="*/ 914400 h 1257062"/>
              <a:gd name="connsiteX24" fmla="*/ 2279737 w 4359058"/>
              <a:gd name="connsiteY24" fmla="*/ 889348 h 1257062"/>
              <a:gd name="connsiteX25" fmla="*/ 2317315 w 4359058"/>
              <a:gd name="connsiteY25" fmla="*/ 876822 h 1257062"/>
              <a:gd name="connsiteX26" fmla="*/ 2354893 w 4359058"/>
              <a:gd name="connsiteY26" fmla="*/ 851770 h 1257062"/>
              <a:gd name="connsiteX27" fmla="*/ 2480154 w 4359058"/>
              <a:gd name="connsiteY27" fmla="*/ 814192 h 1257062"/>
              <a:gd name="connsiteX28" fmla="*/ 2592888 w 4359058"/>
              <a:gd name="connsiteY28" fmla="*/ 789140 h 1257062"/>
              <a:gd name="connsiteX29" fmla="*/ 2668044 w 4359058"/>
              <a:gd name="connsiteY29" fmla="*/ 751562 h 1257062"/>
              <a:gd name="connsiteX30" fmla="*/ 2718148 w 4359058"/>
              <a:gd name="connsiteY30" fmla="*/ 739036 h 1257062"/>
              <a:gd name="connsiteX31" fmla="*/ 2768252 w 4359058"/>
              <a:gd name="connsiteY31" fmla="*/ 713984 h 1257062"/>
              <a:gd name="connsiteX32" fmla="*/ 2918565 w 4359058"/>
              <a:gd name="connsiteY32" fmla="*/ 688932 h 1257062"/>
              <a:gd name="connsiteX33" fmla="*/ 3043825 w 4359058"/>
              <a:gd name="connsiteY33" fmla="*/ 663880 h 1257062"/>
              <a:gd name="connsiteX34" fmla="*/ 3093929 w 4359058"/>
              <a:gd name="connsiteY34" fmla="*/ 651354 h 1257062"/>
              <a:gd name="connsiteX35" fmla="*/ 3169085 w 4359058"/>
              <a:gd name="connsiteY35" fmla="*/ 626302 h 1257062"/>
              <a:gd name="connsiteX36" fmla="*/ 3206663 w 4359058"/>
              <a:gd name="connsiteY36" fmla="*/ 613776 h 1257062"/>
              <a:gd name="connsiteX37" fmla="*/ 3256767 w 4359058"/>
              <a:gd name="connsiteY37" fmla="*/ 601250 h 1257062"/>
              <a:gd name="connsiteX38" fmla="*/ 3331924 w 4359058"/>
              <a:gd name="connsiteY38" fmla="*/ 576197 h 1257062"/>
              <a:gd name="connsiteX39" fmla="*/ 3369502 w 4359058"/>
              <a:gd name="connsiteY39" fmla="*/ 563671 h 1257062"/>
              <a:gd name="connsiteX40" fmla="*/ 3432132 w 4359058"/>
              <a:gd name="connsiteY40" fmla="*/ 551145 h 1257062"/>
              <a:gd name="connsiteX41" fmla="*/ 3507288 w 4359058"/>
              <a:gd name="connsiteY41" fmla="*/ 526093 h 1257062"/>
              <a:gd name="connsiteX42" fmla="*/ 3594970 w 4359058"/>
              <a:gd name="connsiteY42" fmla="*/ 501041 h 1257062"/>
              <a:gd name="connsiteX43" fmla="*/ 3645074 w 4359058"/>
              <a:gd name="connsiteY43" fmla="*/ 475989 h 1257062"/>
              <a:gd name="connsiteX44" fmla="*/ 3682652 w 4359058"/>
              <a:gd name="connsiteY44" fmla="*/ 463463 h 1257062"/>
              <a:gd name="connsiteX45" fmla="*/ 3770335 w 4359058"/>
              <a:gd name="connsiteY45" fmla="*/ 413359 h 1257062"/>
              <a:gd name="connsiteX46" fmla="*/ 3807913 w 4359058"/>
              <a:gd name="connsiteY46" fmla="*/ 400833 h 1257062"/>
              <a:gd name="connsiteX47" fmla="*/ 3983277 w 4359058"/>
              <a:gd name="connsiteY47" fmla="*/ 300625 h 1257062"/>
              <a:gd name="connsiteX48" fmla="*/ 4020855 w 4359058"/>
              <a:gd name="connsiteY48" fmla="*/ 275573 h 1257062"/>
              <a:gd name="connsiteX49" fmla="*/ 4058433 w 4359058"/>
              <a:gd name="connsiteY49" fmla="*/ 250521 h 1257062"/>
              <a:gd name="connsiteX50" fmla="*/ 4096011 w 4359058"/>
              <a:gd name="connsiteY50" fmla="*/ 237995 h 1257062"/>
              <a:gd name="connsiteX51" fmla="*/ 4133589 w 4359058"/>
              <a:gd name="connsiteY51" fmla="*/ 212943 h 1257062"/>
              <a:gd name="connsiteX52" fmla="*/ 4208745 w 4359058"/>
              <a:gd name="connsiteY52" fmla="*/ 187891 h 1257062"/>
              <a:gd name="connsiteX53" fmla="*/ 4233798 w 4359058"/>
              <a:gd name="connsiteY53" fmla="*/ 162839 h 1257062"/>
              <a:gd name="connsiteX54" fmla="*/ 4283902 w 4359058"/>
              <a:gd name="connsiteY54" fmla="*/ 87682 h 1257062"/>
              <a:gd name="connsiteX55" fmla="*/ 4321480 w 4359058"/>
              <a:gd name="connsiteY55" fmla="*/ 62630 h 1257062"/>
              <a:gd name="connsiteX56" fmla="*/ 4359058 w 4359058"/>
              <a:gd name="connsiteY56" fmla="*/ 0 h 125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257062">
                <a:moveTo>
                  <a:pt x="0" y="989556"/>
                </a:moveTo>
                <a:cubicBezTo>
                  <a:pt x="162987" y="1016720"/>
                  <a:pt x="17808" y="973740"/>
                  <a:pt x="100208" y="1039660"/>
                </a:cubicBezTo>
                <a:cubicBezTo>
                  <a:pt x="110519" y="1047908"/>
                  <a:pt x="124977" y="1048984"/>
                  <a:pt x="137787" y="1052187"/>
                </a:cubicBezTo>
                <a:cubicBezTo>
                  <a:pt x="211740" y="1070676"/>
                  <a:pt x="252648" y="1069461"/>
                  <a:pt x="338203" y="1077239"/>
                </a:cubicBezTo>
                <a:lnTo>
                  <a:pt x="413359" y="1102291"/>
                </a:lnTo>
                <a:cubicBezTo>
                  <a:pt x="425885" y="1106466"/>
                  <a:pt x="439951" y="1107493"/>
                  <a:pt x="450937" y="1114817"/>
                </a:cubicBezTo>
                <a:lnTo>
                  <a:pt x="526093" y="1164921"/>
                </a:lnTo>
                <a:cubicBezTo>
                  <a:pt x="587520" y="1257062"/>
                  <a:pt x="529631" y="1191758"/>
                  <a:pt x="739036" y="1215025"/>
                </a:cubicBezTo>
                <a:cubicBezTo>
                  <a:pt x="752159" y="1216483"/>
                  <a:pt x="763805" y="1224349"/>
                  <a:pt x="776614" y="1227551"/>
                </a:cubicBezTo>
                <a:lnTo>
                  <a:pt x="876822" y="1252603"/>
                </a:lnTo>
                <a:cubicBezTo>
                  <a:pt x="1002082" y="1248428"/>
                  <a:pt x="1127788" y="1251424"/>
                  <a:pt x="1252603" y="1240077"/>
                </a:cubicBezTo>
                <a:cubicBezTo>
                  <a:pt x="1279292" y="1237651"/>
                  <a:pt x="1309692" y="1187484"/>
                  <a:pt x="1327759" y="1177447"/>
                </a:cubicBezTo>
                <a:cubicBezTo>
                  <a:pt x="1350843" y="1164623"/>
                  <a:pt x="1377296" y="1158800"/>
                  <a:pt x="1402915" y="1152395"/>
                </a:cubicBezTo>
                <a:cubicBezTo>
                  <a:pt x="1419616" y="1148220"/>
                  <a:pt x="1436004" y="1142487"/>
                  <a:pt x="1453019" y="1139869"/>
                </a:cubicBezTo>
                <a:cubicBezTo>
                  <a:pt x="1490389" y="1134120"/>
                  <a:pt x="1528236" y="1132033"/>
                  <a:pt x="1565754" y="1127343"/>
                </a:cubicBezTo>
                <a:cubicBezTo>
                  <a:pt x="1595050" y="1123681"/>
                  <a:pt x="1624209" y="1118992"/>
                  <a:pt x="1653436" y="1114817"/>
                </a:cubicBezTo>
                <a:lnTo>
                  <a:pt x="1766170" y="1077239"/>
                </a:lnTo>
                <a:cubicBezTo>
                  <a:pt x="1778696" y="1073064"/>
                  <a:pt x="1790677" y="1066580"/>
                  <a:pt x="1803748" y="1064713"/>
                </a:cubicBezTo>
                <a:lnTo>
                  <a:pt x="1891430" y="1052187"/>
                </a:lnTo>
                <a:cubicBezTo>
                  <a:pt x="1899781" y="1043836"/>
                  <a:pt x="1905627" y="1031786"/>
                  <a:pt x="1916482" y="1027134"/>
                </a:cubicBezTo>
                <a:cubicBezTo>
                  <a:pt x="1936051" y="1018747"/>
                  <a:pt x="1958166" y="1018417"/>
                  <a:pt x="1979113" y="1014608"/>
                </a:cubicBezTo>
                <a:cubicBezTo>
                  <a:pt x="2000332" y="1010750"/>
                  <a:pt x="2064986" y="1004479"/>
                  <a:pt x="2091847" y="989556"/>
                </a:cubicBezTo>
                <a:cubicBezTo>
                  <a:pt x="2118167" y="974934"/>
                  <a:pt x="2141951" y="956153"/>
                  <a:pt x="2167003" y="939452"/>
                </a:cubicBezTo>
                <a:cubicBezTo>
                  <a:pt x="2179529" y="931101"/>
                  <a:pt x="2190299" y="919161"/>
                  <a:pt x="2204581" y="914400"/>
                </a:cubicBezTo>
                <a:lnTo>
                  <a:pt x="2279737" y="889348"/>
                </a:lnTo>
                <a:cubicBezTo>
                  <a:pt x="2292263" y="885173"/>
                  <a:pt x="2306329" y="884146"/>
                  <a:pt x="2317315" y="876822"/>
                </a:cubicBezTo>
                <a:cubicBezTo>
                  <a:pt x="2329841" y="868471"/>
                  <a:pt x="2341136" y="857884"/>
                  <a:pt x="2354893" y="851770"/>
                </a:cubicBezTo>
                <a:cubicBezTo>
                  <a:pt x="2386117" y="837893"/>
                  <a:pt x="2443719" y="822289"/>
                  <a:pt x="2480154" y="814192"/>
                </a:cubicBezTo>
                <a:cubicBezTo>
                  <a:pt x="2538271" y="801277"/>
                  <a:pt x="2539429" y="804414"/>
                  <a:pt x="2592888" y="789140"/>
                </a:cubicBezTo>
                <a:cubicBezTo>
                  <a:pt x="2698450" y="758979"/>
                  <a:pt x="2558250" y="798617"/>
                  <a:pt x="2668044" y="751562"/>
                </a:cubicBezTo>
                <a:cubicBezTo>
                  <a:pt x="2683867" y="744781"/>
                  <a:pt x="2702029" y="745081"/>
                  <a:pt x="2718148" y="739036"/>
                </a:cubicBezTo>
                <a:cubicBezTo>
                  <a:pt x="2735632" y="732480"/>
                  <a:pt x="2750768" y="720540"/>
                  <a:pt x="2768252" y="713984"/>
                </a:cubicBezTo>
                <a:cubicBezTo>
                  <a:pt x="2813354" y="697071"/>
                  <a:pt x="2874914" y="696207"/>
                  <a:pt x="2918565" y="688932"/>
                </a:cubicBezTo>
                <a:cubicBezTo>
                  <a:pt x="2960566" y="681932"/>
                  <a:pt x="3002516" y="674207"/>
                  <a:pt x="3043825" y="663880"/>
                </a:cubicBezTo>
                <a:cubicBezTo>
                  <a:pt x="3060526" y="659705"/>
                  <a:pt x="3077440" y="656301"/>
                  <a:pt x="3093929" y="651354"/>
                </a:cubicBezTo>
                <a:cubicBezTo>
                  <a:pt x="3119222" y="643766"/>
                  <a:pt x="3144033" y="634653"/>
                  <a:pt x="3169085" y="626302"/>
                </a:cubicBezTo>
                <a:cubicBezTo>
                  <a:pt x="3181611" y="622127"/>
                  <a:pt x="3193854" y="616978"/>
                  <a:pt x="3206663" y="613776"/>
                </a:cubicBezTo>
                <a:cubicBezTo>
                  <a:pt x="3223364" y="609601"/>
                  <a:pt x="3240278" y="606197"/>
                  <a:pt x="3256767" y="601250"/>
                </a:cubicBezTo>
                <a:cubicBezTo>
                  <a:pt x="3282061" y="593662"/>
                  <a:pt x="3306872" y="584548"/>
                  <a:pt x="3331924" y="576197"/>
                </a:cubicBezTo>
                <a:cubicBezTo>
                  <a:pt x="3344450" y="572022"/>
                  <a:pt x="3356555" y="566260"/>
                  <a:pt x="3369502" y="563671"/>
                </a:cubicBezTo>
                <a:cubicBezTo>
                  <a:pt x="3390379" y="559496"/>
                  <a:pt x="3411592" y="556747"/>
                  <a:pt x="3432132" y="551145"/>
                </a:cubicBezTo>
                <a:cubicBezTo>
                  <a:pt x="3457609" y="544197"/>
                  <a:pt x="3481669" y="532498"/>
                  <a:pt x="3507288" y="526093"/>
                </a:cubicBezTo>
                <a:cubicBezTo>
                  <a:pt x="3532713" y="519737"/>
                  <a:pt x="3569812" y="511823"/>
                  <a:pt x="3594970" y="501041"/>
                </a:cubicBezTo>
                <a:cubicBezTo>
                  <a:pt x="3612133" y="493685"/>
                  <a:pt x="3627911" y="483345"/>
                  <a:pt x="3645074" y="475989"/>
                </a:cubicBezTo>
                <a:cubicBezTo>
                  <a:pt x="3657210" y="470788"/>
                  <a:pt x="3670842" y="469368"/>
                  <a:pt x="3682652" y="463463"/>
                </a:cubicBezTo>
                <a:cubicBezTo>
                  <a:pt x="3808449" y="400564"/>
                  <a:pt x="3616612" y="479239"/>
                  <a:pt x="3770335" y="413359"/>
                </a:cubicBezTo>
                <a:cubicBezTo>
                  <a:pt x="3782471" y="408158"/>
                  <a:pt x="3795893" y="406297"/>
                  <a:pt x="3807913" y="400833"/>
                </a:cubicBezTo>
                <a:cubicBezTo>
                  <a:pt x="3907807" y="355427"/>
                  <a:pt x="3899013" y="356801"/>
                  <a:pt x="3983277" y="300625"/>
                </a:cubicBezTo>
                <a:lnTo>
                  <a:pt x="4020855" y="275573"/>
                </a:lnTo>
                <a:cubicBezTo>
                  <a:pt x="4033381" y="267222"/>
                  <a:pt x="4044151" y="255282"/>
                  <a:pt x="4058433" y="250521"/>
                </a:cubicBezTo>
                <a:cubicBezTo>
                  <a:pt x="4070959" y="246346"/>
                  <a:pt x="4084201" y="243900"/>
                  <a:pt x="4096011" y="237995"/>
                </a:cubicBezTo>
                <a:cubicBezTo>
                  <a:pt x="4109476" y="231262"/>
                  <a:pt x="4119832" y="219057"/>
                  <a:pt x="4133589" y="212943"/>
                </a:cubicBezTo>
                <a:cubicBezTo>
                  <a:pt x="4157720" y="202218"/>
                  <a:pt x="4208745" y="187891"/>
                  <a:pt x="4208745" y="187891"/>
                </a:cubicBezTo>
                <a:cubicBezTo>
                  <a:pt x="4217096" y="179540"/>
                  <a:pt x="4226712" y="172287"/>
                  <a:pt x="4233798" y="162839"/>
                </a:cubicBezTo>
                <a:cubicBezTo>
                  <a:pt x="4251863" y="138752"/>
                  <a:pt x="4258850" y="104383"/>
                  <a:pt x="4283902" y="87682"/>
                </a:cubicBezTo>
                <a:lnTo>
                  <a:pt x="4321480" y="62630"/>
                </a:lnTo>
                <a:cubicBezTo>
                  <a:pt x="4351711" y="17284"/>
                  <a:pt x="4339799" y="38517"/>
                  <a:pt x="4359058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410200" y="4495800"/>
            <a:ext cx="2800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Many training examples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553201" y="3048000"/>
            <a:ext cx="2659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Few training examples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67100" y="19050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7592" name="Group 12"/>
          <p:cNvGrpSpPr>
            <a:grpSpLocks/>
          </p:cNvGrpSpPr>
          <p:nvPr/>
        </p:nvGrpSpPr>
        <p:grpSpPr bwMode="auto">
          <a:xfrm>
            <a:off x="3059114" y="2668589"/>
            <a:ext cx="5329237" cy="3629025"/>
            <a:chOff x="1535703" y="2667794"/>
            <a:chExt cx="5328227" cy="3630493"/>
          </a:xfrm>
        </p:grpSpPr>
        <p:cxnSp>
          <p:nvCxnSpPr>
            <p:cNvPr id="5" name="Straight Arrow Connector 4"/>
            <p:cNvCxnSpPr/>
            <p:nvPr/>
          </p:nvCxnSpPr>
          <p:spPr>
            <a:xfrm rot="5400000" flipH="1" flipV="1">
              <a:off x="304674" y="4267053"/>
              <a:ext cx="3200106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905520" y="5867900"/>
              <a:ext cx="44187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597" name="TextBox 7"/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7598" name="TextBox 8"/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7599" name="TextBox 9"/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7600" name="TextBox 10"/>
            <p:cNvSpPr txBox="1">
              <a:spLocks noChangeArrowheads="1"/>
            </p:cNvSpPr>
            <p:nvPr/>
          </p:nvSpPr>
          <p:spPr bwMode="auto">
            <a:xfrm rot="-5400000">
              <a:off x="1127593" y="4141670"/>
              <a:ext cx="1185483" cy="36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Test Error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467100" y="3810000"/>
            <a:ext cx="47625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48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Effect of Training Size</a:t>
            </a:r>
          </a:p>
        </p:txBody>
      </p:sp>
      <p:sp>
        <p:nvSpPr>
          <p:cNvPr id="10" name="Freeform 9"/>
          <p:cNvSpPr/>
          <p:nvPr/>
        </p:nvSpPr>
        <p:spPr>
          <a:xfrm>
            <a:off x="3452814" y="3644901"/>
            <a:ext cx="4384675" cy="1349375"/>
          </a:xfrm>
          <a:custGeom>
            <a:avLst/>
            <a:gdLst>
              <a:gd name="connsiteX0" fmla="*/ 0 w 4384110"/>
              <a:gd name="connsiteY0" fmla="*/ 0 h 1349049"/>
              <a:gd name="connsiteX1" fmla="*/ 25052 w 4384110"/>
              <a:gd name="connsiteY1" fmla="*/ 112734 h 1349049"/>
              <a:gd name="connsiteX2" fmla="*/ 75156 w 4384110"/>
              <a:gd name="connsiteY2" fmla="*/ 187890 h 1349049"/>
              <a:gd name="connsiteX3" fmla="*/ 112734 w 4384110"/>
              <a:gd name="connsiteY3" fmla="*/ 212942 h 1349049"/>
              <a:gd name="connsiteX4" fmla="*/ 137787 w 4384110"/>
              <a:gd name="connsiteY4" fmla="*/ 237994 h 1349049"/>
              <a:gd name="connsiteX5" fmla="*/ 212943 w 4384110"/>
              <a:gd name="connsiteY5" fmla="*/ 263047 h 1349049"/>
              <a:gd name="connsiteX6" fmla="*/ 250521 w 4384110"/>
              <a:gd name="connsiteY6" fmla="*/ 275573 h 1349049"/>
              <a:gd name="connsiteX7" fmla="*/ 275573 w 4384110"/>
              <a:gd name="connsiteY7" fmla="*/ 313151 h 1349049"/>
              <a:gd name="connsiteX8" fmla="*/ 313151 w 4384110"/>
              <a:gd name="connsiteY8" fmla="*/ 325677 h 1349049"/>
              <a:gd name="connsiteX9" fmla="*/ 350729 w 4384110"/>
              <a:gd name="connsiteY9" fmla="*/ 350729 h 1349049"/>
              <a:gd name="connsiteX10" fmla="*/ 425885 w 4384110"/>
              <a:gd name="connsiteY10" fmla="*/ 375781 h 1349049"/>
              <a:gd name="connsiteX11" fmla="*/ 463463 w 4384110"/>
              <a:gd name="connsiteY11" fmla="*/ 388307 h 1349049"/>
              <a:gd name="connsiteX12" fmla="*/ 513567 w 4384110"/>
              <a:gd name="connsiteY12" fmla="*/ 400833 h 1349049"/>
              <a:gd name="connsiteX13" fmla="*/ 563671 w 4384110"/>
              <a:gd name="connsiteY13" fmla="*/ 425885 h 1349049"/>
              <a:gd name="connsiteX14" fmla="*/ 651354 w 4384110"/>
              <a:gd name="connsiteY14" fmla="*/ 450937 h 1349049"/>
              <a:gd name="connsiteX15" fmla="*/ 688932 w 4384110"/>
              <a:gd name="connsiteY15" fmla="*/ 475989 h 1349049"/>
              <a:gd name="connsiteX16" fmla="*/ 776614 w 4384110"/>
              <a:gd name="connsiteY16" fmla="*/ 501041 h 1349049"/>
              <a:gd name="connsiteX17" fmla="*/ 814192 w 4384110"/>
              <a:gd name="connsiteY17" fmla="*/ 526093 h 1349049"/>
              <a:gd name="connsiteX18" fmla="*/ 939452 w 4384110"/>
              <a:gd name="connsiteY18" fmla="*/ 563671 h 1349049"/>
              <a:gd name="connsiteX19" fmla="*/ 977030 w 4384110"/>
              <a:gd name="connsiteY19" fmla="*/ 588723 h 1349049"/>
              <a:gd name="connsiteX20" fmla="*/ 1064713 w 4384110"/>
              <a:gd name="connsiteY20" fmla="*/ 613775 h 1349049"/>
              <a:gd name="connsiteX21" fmla="*/ 1139869 w 4384110"/>
              <a:gd name="connsiteY21" fmla="*/ 638827 h 1349049"/>
              <a:gd name="connsiteX22" fmla="*/ 1177447 w 4384110"/>
              <a:gd name="connsiteY22" fmla="*/ 651353 h 1349049"/>
              <a:gd name="connsiteX23" fmla="*/ 1215025 w 4384110"/>
              <a:gd name="connsiteY23" fmla="*/ 676405 h 1349049"/>
              <a:gd name="connsiteX24" fmla="*/ 1277655 w 4384110"/>
              <a:gd name="connsiteY24" fmla="*/ 688931 h 1349049"/>
              <a:gd name="connsiteX25" fmla="*/ 1315233 w 4384110"/>
              <a:gd name="connsiteY25" fmla="*/ 713984 h 1349049"/>
              <a:gd name="connsiteX26" fmla="*/ 1402915 w 4384110"/>
              <a:gd name="connsiteY26" fmla="*/ 739036 h 1349049"/>
              <a:gd name="connsiteX27" fmla="*/ 1478071 w 4384110"/>
              <a:gd name="connsiteY27" fmla="*/ 789140 h 1349049"/>
              <a:gd name="connsiteX28" fmla="*/ 1515650 w 4384110"/>
              <a:gd name="connsiteY28" fmla="*/ 814192 h 1349049"/>
              <a:gd name="connsiteX29" fmla="*/ 1665962 w 4384110"/>
              <a:gd name="connsiteY29" fmla="*/ 864296 h 1349049"/>
              <a:gd name="connsiteX30" fmla="*/ 1703540 w 4384110"/>
              <a:gd name="connsiteY30" fmla="*/ 876822 h 1349049"/>
              <a:gd name="connsiteX31" fmla="*/ 1741118 w 4384110"/>
              <a:gd name="connsiteY31" fmla="*/ 889348 h 1349049"/>
              <a:gd name="connsiteX32" fmla="*/ 1853852 w 4384110"/>
              <a:gd name="connsiteY32" fmla="*/ 951978 h 1349049"/>
              <a:gd name="connsiteX33" fmla="*/ 1891430 w 4384110"/>
              <a:gd name="connsiteY33" fmla="*/ 977030 h 1349049"/>
              <a:gd name="connsiteX34" fmla="*/ 1929008 w 4384110"/>
              <a:gd name="connsiteY34" fmla="*/ 1014608 h 1349049"/>
              <a:gd name="connsiteX35" fmla="*/ 2004165 w 4384110"/>
              <a:gd name="connsiteY35" fmla="*/ 1039660 h 1349049"/>
              <a:gd name="connsiteX36" fmla="*/ 2041743 w 4384110"/>
              <a:gd name="connsiteY36" fmla="*/ 1052186 h 1349049"/>
              <a:gd name="connsiteX37" fmla="*/ 2718148 w 4384110"/>
              <a:gd name="connsiteY37" fmla="*/ 1077238 h 1349049"/>
              <a:gd name="connsiteX38" fmla="*/ 2956143 w 4384110"/>
              <a:gd name="connsiteY38" fmla="*/ 1102290 h 1349049"/>
              <a:gd name="connsiteX39" fmla="*/ 3018773 w 4384110"/>
              <a:gd name="connsiteY39" fmla="*/ 1114816 h 1349049"/>
              <a:gd name="connsiteX40" fmla="*/ 3081403 w 4384110"/>
              <a:gd name="connsiteY40" fmla="*/ 1152394 h 1349049"/>
              <a:gd name="connsiteX41" fmla="*/ 3331924 w 4384110"/>
              <a:gd name="connsiteY41" fmla="*/ 1189973 h 1349049"/>
              <a:gd name="connsiteX42" fmla="*/ 3457184 w 4384110"/>
              <a:gd name="connsiteY42" fmla="*/ 1215025 h 1349049"/>
              <a:gd name="connsiteX43" fmla="*/ 3507288 w 4384110"/>
              <a:gd name="connsiteY43" fmla="*/ 1227551 h 1349049"/>
              <a:gd name="connsiteX44" fmla="*/ 3620022 w 4384110"/>
              <a:gd name="connsiteY44" fmla="*/ 1240077 h 1349049"/>
              <a:gd name="connsiteX45" fmla="*/ 3657600 w 4384110"/>
              <a:gd name="connsiteY45" fmla="*/ 1252603 h 1349049"/>
              <a:gd name="connsiteX46" fmla="*/ 4296428 w 4384110"/>
              <a:gd name="connsiteY46" fmla="*/ 1277655 h 1349049"/>
              <a:gd name="connsiteX47" fmla="*/ 4384110 w 4384110"/>
              <a:gd name="connsiteY47" fmla="*/ 1315233 h 134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384110" h="1349049">
                <a:moveTo>
                  <a:pt x="0" y="0"/>
                </a:moveTo>
                <a:cubicBezTo>
                  <a:pt x="3399" y="20392"/>
                  <a:pt x="10368" y="86303"/>
                  <a:pt x="25052" y="112734"/>
                </a:cubicBezTo>
                <a:cubicBezTo>
                  <a:pt x="39674" y="139054"/>
                  <a:pt x="50104" y="171189"/>
                  <a:pt x="75156" y="187890"/>
                </a:cubicBezTo>
                <a:cubicBezTo>
                  <a:pt x="87682" y="196241"/>
                  <a:pt x="100978" y="203538"/>
                  <a:pt x="112734" y="212942"/>
                </a:cubicBezTo>
                <a:cubicBezTo>
                  <a:pt x="121956" y="220319"/>
                  <a:pt x="127224" y="232712"/>
                  <a:pt x="137787" y="237994"/>
                </a:cubicBezTo>
                <a:cubicBezTo>
                  <a:pt x="161406" y="249804"/>
                  <a:pt x="187891" y="254696"/>
                  <a:pt x="212943" y="263047"/>
                </a:cubicBezTo>
                <a:lnTo>
                  <a:pt x="250521" y="275573"/>
                </a:lnTo>
                <a:cubicBezTo>
                  <a:pt x="258872" y="288099"/>
                  <a:pt x="263818" y="303747"/>
                  <a:pt x="275573" y="313151"/>
                </a:cubicBezTo>
                <a:cubicBezTo>
                  <a:pt x="285883" y="321399"/>
                  <a:pt x="301341" y="319772"/>
                  <a:pt x="313151" y="325677"/>
                </a:cubicBezTo>
                <a:cubicBezTo>
                  <a:pt x="326616" y="332410"/>
                  <a:pt x="336972" y="344615"/>
                  <a:pt x="350729" y="350729"/>
                </a:cubicBezTo>
                <a:cubicBezTo>
                  <a:pt x="374860" y="361454"/>
                  <a:pt x="400833" y="367430"/>
                  <a:pt x="425885" y="375781"/>
                </a:cubicBezTo>
                <a:cubicBezTo>
                  <a:pt x="438411" y="379956"/>
                  <a:pt x="450654" y="385105"/>
                  <a:pt x="463463" y="388307"/>
                </a:cubicBezTo>
                <a:cubicBezTo>
                  <a:pt x="480164" y="392482"/>
                  <a:pt x="497448" y="394788"/>
                  <a:pt x="513567" y="400833"/>
                </a:cubicBezTo>
                <a:cubicBezTo>
                  <a:pt x="531051" y="407389"/>
                  <a:pt x="546508" y="418530"/>
                  <a:pt x="563671" y="425885"/>
                </a:cubicBezTo>
                <a:cubicBezTo>
                  <a:pt x="588827" y="436666"/>
                  <a:pt x="625931" y="444581"/>
                  <a:pt x="651354" y="450937"/>
                </a:cubicBezTo>
                <a:cubicBezTo>
                  <a:pt x="663880" y="459288"/>
                  <a:pt x="675467" y="469256"/>
                  <a:pt x="688932" y="475989"/>
                </a:cubicBezTo>
                <a:cubicBezTo>
                  <a:pt x="706902" y="484974"/>
                  <a:pt x="760561" y="497028"/>
                  <a:pt x="776614" y="501041"/>
                </a:cubicBezTo>
                <a:cubicBezTo>
                  <a:pt x="789140" y="509392"/>
                  <a:pt x="800355" y="520163"/>
                  <a:pt x="814192" y="526093"/>
                </a:cubicBezTo>
                <a:cubicBezTo>
                  <a:pt x="863207" y="547099"/>
                  <a:pt x="888932" y="529991"/>
                  <a:pt x="939452" y="563671"/>
                </a:cubicBezTo>
                <a:cubicBezTo>
                  <a:pt x="951978" y="572022"/>
                  <a:pt x="963565" y="581990"/>
                  <a:pt x="977030" y="588723"/>
                </a:cubicBezTo>
                <a:cubicBezTo>
                  <a:pt x="998079" y="599248"/>
                  <a:pt x="1044645" y="607755"/>
                  <a:pt x="1064713" y="613775"/>
                </a:cubicBezTo>
                <a:cubicBezTo>
                  <a:pt x="1090006" y="621363"/>
                  <a:pt x="1114817" y="630476"/>
                  <a:pt x="1139869" y="638827"/>
                </a:cubicBezTo>
                <a:cubicBezTo>
                  <a:pt x="1152395" y="643002"/>
                  <a:pt x="1166461" y="644029"/>
                  <a:pt x="1177447" y="651353"/>
                </a:cubicBezTo>
                <a:cubicBezTo>
                  <a:pt x="1189973" y="659704"/>
                  <a:pt x="1200929" y="671119"/>
                  <a:pt x="1215025" y="676405"/>
                </a:cubicBezTo>
                <a:cubicBezTo>
                  <a:pt x="1234960" y="683880"/>
                  <a:pt x="1256778" y="684756"/>
                  <a:pt x="1277655" y="688931"/>
                </a:cubicBezTo>
                <a:cubicBezTo>
                  <a:pt x="1290181" y="697282"/>
                  <a:pt x="1301396" y="708054"/>
                  <a:pt x="1315233" y="713984"/>
                </a:cubicBezTo>
                <a:cubicBezTo>
                  <a:pt x="1343613" y="726147"/>
                  <a:pt x="1375491" y="723800"/>
                  <a:pt x="1402915" y="739036"/>
                </a:cubicBezTo>
                <a:cubicBezTo>
                  <a:pt x="1429235" y="753658"/>
                  <a:pt x="1453019" y="772439"/>
                  <a:pt x="1478071" y="789140"/>
                </a:cubicBezTo>
                <a:cubicBezTo>
                  <a:pt x="1490597" y="797491"/>
                  <a:pt x="1501368" y="809431"/>
                  <a:pt x="1515650" y="814192"/>
                </a:cubicBezTo>
                <a:lnTo>
                  <a:pt x="1665962" y="864296"/>
                </a:lnTo>
                <a:lnTo>
                  <a:pt x="1703540" y="876822"/>
                </a:lnTo>
                <a:cubicBezTo>
                  <a:pt x="1716066" y="880997"/>
                  <a:pt x="1730132" y="882024"/>
                  <a:pt x="1741118" y="889348"/>
                </a:cubicBezTo>
                <a:cubicBezTo>
                  <a:pt x="1825817" y="945814"/>
                  <a:pt x="1720920" y="878127"/>
                  <a:pt x="1853852" y="951978"/>
                </a:cubicBezTo>
                <a:cubicBezTo>
                  <a:pt x="1867012" y="959289"/>
                  <a:pt x="1879865" y="967392"/>
                  <a:pt x="1891430" y="977030"/>
                </a:cubicBezTo>
                <a:cubicBezTo>
                  <a:pt x="1905039" y="988371"/>
                  <a:pt x="1913523" y="1006005"/>
                  <a:pt x="1929008" y="1014608"/>
                </a:cubicBezTo>
                <a:cubicBezTo>
                  <a:pt x="1952092" y="1027433"/>
                  <a:pt x="1979113" y="1031309"/>
                  <a:pt x="2004165" y="1039660"/>
                </a:cubicBezTo>
                <a:cubicBezTo>
                  <a:pt x="2016691" y="1043835"/>
                  <a:pt x="2028545" y="1051809"/>
                  <a:pt x="2041743" y="1052186"/>
                </a:cubicBezTo>
                <a:cubicBezTo>
                  <a:pt x="2559563" y="1066981"/>
                  <a:pt x="2334159" y="1057028"/>
                  <a:pt x="2718148" y="1077238"/>
                </a:cubicBezTo>
                <a:cubicBezTo>
                  <a:pt x="2825020" y="1112862"/>
                  <a:pt x="2713179" y="1079151"/>
                  <a:pt x="2956143" y="1102290"/>
                </a:cubicBezTo>
                <a:cubicBezTo>
                  <a:pt x="2977337" y="1104308"/>
                  <a:pt x="2997896" y="1110641"/>
                  <a:pt x="3018773" y="1114816"/>
                </a:cubicBezTo>
                <a:cubicBezTo>
                  <a:pt x="3039650" y="1127342"/>
                  <a:pt x="3059239" y="1142319"/>
                  <a:pt x="3081403" y="1152394"/>
                </a:cubicBezTo>
                <a:cubicBezTo>
                  <a:pt x="3170790" y="1193025"/>
                  <a:pt x="3222018" y="1182123"/>
                  <a:pt x="3331924" y="1189973"/>
                </a:cubicBezTo>
                <a:cubicBezTo>
                  <a:pt x="3373677" y="1198324"/>
                  <a:pt x="3415875" y="1204698"/>
                  <a:pt x="3457184" y="1215025"/>
                </a:cubicBezTo>
                <a:cubicBezTo>
                  <a:pt x="3473885" y="1219200"/>
                  <a:pt x="3490273" y="1224933"/>
                  <a:pt x="3507288" y="1227551"/>
                </a:cubicBezTo>
                <a:cubicBezTo>
                  <a:pt x="3544658" y="1233300"/>
                  <a:pt x="3582444" y="1235902"/>
                  <a:pt x="3620022" y="1240077"/>
                </a:cubicBezTo>
                <a:cubicBezTo>
                  <a:pt x="3632548" y="1244252"/>
                  <a:pt x="3644417" y="1251871"/>
                  <a:pt x="3657600" y="1252603"/>
                </a:cubicBezTo>
                <a:cubicBezTo>
                  <a:pt x="3870378" y="1264424"/>
                  <a:pt x="4296428" y="1277655"/>
                  <a:pt x="4296428" y="1277655"/>
                </a:cubicBezTo>
                <a:cubicBezTo>
                  <a:pt x="4376497" y="1331034"/>
                  <a:pt x="4350294" y="1349049"/>
                  <a:pt x="4384110" y="1315233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440114" y="5308600"/>
            <a:ext cx="4371975" cy="541338"/>
          </a:xfrm>
          <a:custGeom>
            <a:avLst/>
            <a:gdLst>
              <a:gd name="connsiteX0" fmla="*/ 0 w 4371584"/>
              <a:gd name="connsiteY0" fmla="*/ 541208 h 541208"/>
              <a:gd name="connsiteX1" fmla="*/ 450937 w 4371584"/>
              <a:gd name="connsiteY1" fmla="*/ 528682 h 541208"/>
              <a:gd name="connsiteX2" fmla="*/ 563671 w 4371584"/>
              <a:gd name="connsiteY2" fmla="*/ 491104 h 541208"/>
              <a:gd name="connsiteX3" fmla="*/ 626302 w 4371584"/>
              <a:gd name="connsiteY3" fmla="*/ 478578 h 541208"/>
              <a:gd name="connsiteX4" fmla="*/ 776614 w 4371584"/>
              <a:gd name="connsiteY4" fmla="*/ 453526 h 541208"/>
              <a:gd name="connsiteX5" fmla="*/ 851770 w 4371584"/>
              <a:gd name="connsiteY5" fmla="*/ 415948 h 541208"/>
              <a:gd name="connsiteX6" fmla="*/ 889348 w 4371584"/>
              <a:gd name="connsiteY6" fmla="*/ 403421 h 541208"/>
              <a:gd name="connsiteX7" fmla="*/ 914400 w 4371584"/>
              <a:gd name="connsiteY7" fmla="*/ 365843 h 541208"/>
              <a:gd name="connsiteX8" fmla="*/ 951978 w 4371584"/>
              <a:gd name="connsiteY8" fmla="*/ 353317 h 541208"/>
              <a:gd name="connsiteX9" fmla="*/ 1052186 w 4371584"/>
              <a:gd name="connsiteY9" fmla="*/ 328265 h 541208"/>
              <a:gd name="connsiteX10" fmla="*/ 1177447 w 4371584"/>
              <a:gd name="connsiteY10" fmla="*/ 303213 h 541208"/>
              <a:gd name="connsiteX11" fmla="*/ 1778696 w 4371584"/>
              <a:gd name="connsiteY11" fmla="*/ 278161 h 541208"/>
              <a:gd name="connsiteX12" fmla="*/ 2167003 w 4371584"/>
              <a:gd name="connsiteY12" fmla="*/ 253109 h 541208"/>
              <a:gd name="connsiteX13" fmla="*/ 2217107 w 4371584"/>
              <a:gd name="connsiteY13" fmla="*/ 240583 h 541208"/>
              <a:gd name="connsiteX14" fmla="*/ 2342367 w 4371584"/>
              <a:gd name="connsiteY14" fmla="*/ 215531 h 541208"/>
              <a:gd name="connsiteX15" fmla="*/ 2392471 w 4371584"/>
              <a:gd name="connsiteY15" fmla="*/ 203005 h 541208"/>
              <a:gd name="connsiteX16" fmla="*/ 2592888 w 4371584"/>
              <a:gd name="connsiteY16" fmla="*/ 190479 h 541208"/>
              <a:gd name="connsiteX17" fmla="*/ 2680570 w 4371584"/>
              <a:gd name="connsiteY17" fmla="*/ 165427 h 541208"/>
              <a:gd name="connsiteX18" fmla="*/ 2743200 w 4371584"/>
              <a:gd name="connsiteY18" fmla="*/ 152901 h 541208"/>
              <a:gd name="connsiteX19" fmla="*/ 2793304 w 4371584"/>
              <a:gd name="connsiteY19" fmla="*/ 140375 h 541208"/>
              <a:gd name="connsiteX20" fmla="*/ 3068877 w 4371584"/>
              <a:gd name="connsiteY20" fmla="*/ 127849 h 541208"/>
              <a:gd name="connsiteX21" fmla="*/ 3519814 w 4371584"/>
              <a:gd name="connsiteY21" fmla="*/ 102797 h 541208"/>
              <a:gd name="connsiteX22" fmla="*/ 3807913 w 4371584"/>
              <a:gd name="connsiteY22" fmla="*/ 90271 h 541208"/>
              <a:gd name="connsiteX23" fmla="*/ 3945699 w 4371584"/>
              <a:gd name="connsiteY23" fmla="*/ 52693 h 541208"/>
              <a:gd name="connsiteX24" fmla="*/ 3983277 w 4371584"/>
              <a:gd name="connsiteY24" fmla="*/ 40167 h 541208"/>
              <a:gd name="connsiteX25" fmla="*/ 4221271 w 4371584"/>
              <a:gd name="connsiteY25" fmla="*/ 27641 h 541208"/>
              <a:gd name="connsiteX26" fmla="*/ 4271376 w 4371584"/>
              <a:gd name="connsiteY26" fmla="*/ 15115 h 541208"/>
              <a:gd name="connsiteX27" fmla="*/ 4308954 w 4371584"/>
              <a:gd name="connsiteY27" fmla="*/ 2589 h 541208"/>
              <a:gd name="connsiteX28" fmla="*/ 4371584 w 4371584"/>
              <a:gd name="connsiteY28" fmla="*/ 2589 h 5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371584" h="541208">
                <a:moveTo>
                  <a:pt x="0" y="541208"/>
                </a:moveTo>
                <a:cubicBezTo>
                  <a:pt x="150312" y="537033"/>
                  <a:pt x="300949" y="539395"/>
                  <a:pt x="450937" y="528682"/>
                </a:cubicBezTo>
                <a:cubicBezTo>
                  <a:pt x="489909" y="525898"/>
                  <a:pt x="525396" y="498759"/>
                  <a:pt x="563671" y="491104"/>
                </a:cubicBezTo>
                <a:cubicBezTo>
                  <a:pt x="584548" y="486929"/>
                  <a:pt x="605301" y="482078"/>
                  <a:pt x="626302" y="478578"/>
                </a:cubicBezTo>
                <a:cubicBezTo>
                  <a:pt x="689933" y="467973"/>
                  <a:pt x="717575" y="468286"/>
                  <a:pt x="776614" y="453526"/>
                </a:cubicBezTo>
                <a:cubicBezTo>
                  <a:pt x="839580" y="437784"/>
                  <a:pt x="790543" y="446562"/>
                  <a:pt x="851770" y="415948"/>
                </a:cubicBezTo>
                <a:cubicBezTo>
                  <a:pt x="863580" y="410043"/>
                  <a:pt x="876822" y="407597"/>
                  <a:pt x="889348" y="403421"/>
                </a:cubicBezTo>
                <a:cubicBezTo>
                  <a:pt x="897699" y="390895"/>
                  <a:pt x="902645" y="375247"/>
                  <a:pt x="914400" y="365843"/>
                </a:cubicBezTo>
                <a:cubicBezTo>
                  <a:pt x="924710" y="357595"/>
                  <a:pt x="939240" y="356791"/>
                  <a:pt x="951978" y="353317"/>
                </a:cubicBezTo>
                <a:cubicBezTo>
                  <a:pt x="985195" y="344258"/>
                  <a:pt x="1018424" y="335017"/>
                  <a:pt x="1052186" y="328265"/>
                </a:cubicBezTo>
                <a:lnTo>
                  <a:pt x="1177447" y="303213"/>
                </a:lnTo>
                <a:cubicBezTo>
                  <a:pt x="1416179" y="255467"/>
                  <a:pt x="1218781" y="291182"/>
                  <a:pt x="1778696" y="278161"/>
                </a:cubicBezTo>
                <a:cubicBezTo>
                  <a:pt x="1931317" y="227287"/>
                  <a:pt x="1767086" y="278104"/>
                  <a:pt x="2167003" y="253109"/>
                </a:cubicBezTo>
                <a:cubicBezTo>
                  <a:pt x="2184185" y="252035"/>
                  <a:pt x="2200274" y="244190"/>
                  <a:pt x="2217107" y="240583"/>
                </a:cubicBezTo>
                <a:cubicBezTo>
                  <a:pt x="2258742" y="231661"/>
                  <a:pt x="2301058" y="225858"/>
                  <a:pt x="2342367" y="215531"/>
                </a:cubicBezTo>
                <a:cubicBezTo>
                  <a:pt x="2359068" y="211356"/>
                  <a:pt x="2375341" y="204718"/>
                  <a:pt x="2392471" y="203005"/>
                </a:cubicBezTo>
                <a:cubicBezTo>
                  <a:pt x="2459075" y="196345"/>
                  <a:pt x="2526082" y="194654"/>
                  <a:pt x="2592888" y="190479"/>
                </a:cubicBezTo>
                <a:cubicBezTo>
                  <a:pt x="2634735" y="176530"/>
                  <a:pt x="2633385" y="175913"/>
                  <a:pt x="2680570" y="165427"/>
                </a:cubicBezTo>
                <a:cubicBezTo>
                  <a:pt x="2701353" y="160809"/>
                  <a:pt x="2722417" y="157519"/>
                  <a:pt x="2743200" y="152901"/>
                </a:cubicBezTo>
                <a:cubicBezTo>
                  <a:pt x="2760005" y="149166"/>
                  <a:pt x="2776139" y="141695"/>
                  <a:pt x="2793304" y="140375"/>
                </a:cubicBezTo>
                <a:cubicBezTo>
                  <a:pt x="2884986" y="133323"/>
                  <a:pt x="2977019" y="132024"/>
                  <a:pt x="3068877" y="127849"/>
                </a:cubicBezTo>
                <a:cubicBezTo>
                  <a:pt x="3237973" y="71484"/>
                  <a:pt x="3085502" y="118308"/>
                  <a:pt x="3519814" y="102797"/>
                </a:cubicBezTo>
                <a:lnTo>
                  <a:pt x="3807913" y="90271"/>
                </a:lnTo>
                <a:cubicBezTo>
                  <a:pt x="3896437" y="72566"/>
                  <a:pt x="3850345" y="84478"/>
                  <a:pt x="3945699" y="52693"/>
                </a:cubicBezTo>
                <a:cubicBezTo>
                  <a:pt x="3958225" y="48518"/>
                  <a:pt x="3970092" y="40861"/>
                  <a:pt x="3983277" y="40167"/>
                </a:cubicBezTo>
                <a:lnTo>
                  <a:pt x="4221271" y="27641"/>
                </a:lnTo>
                <a:cubicBezTo>
                  <a:pt x="4237973" y="23466"/>
                  <a:pt x="4254823" y="19844"/>
                  <a:pt x="4271376" y="15115"/>
                </a:cubicBezTo>
                <a:cubicBezTo>
                  <a:pt x="4284072" y="11488"/>
                  <a:pt x="4295852" y="4227"/>
                  <a:pt x="4308954" y="2589"/>
                </a:cubicBezTo>
                <a:cubicBezTo>
                  <a:pt x="4329669" y="0"/>
                  <a:pt x="4350707" y="2589"/>
                  <a:pt x="4371584" y="2589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781801" y="4354514"/>
            <a:ext cx="989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629401" y="5497514"/>
            <a:ext cx="1082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5400000" flipH="1" flipV="1">
            <a:off x="3544094" y="4990306"/>
            <a:ext cx="1295400" cy="1588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4267200" y="4800600"/>
            <a:ext cx="2249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Generalization Error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41700" y="5257800"/>
            <a:ext cx="6235700" cy="63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43288" y="3009900"/>
            <a:ext cx="62357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8619" name="Group 3"/>
          <p:cNvGrpSpPr>
            <a:grpSpLocks/>
          </p:cNvGrpSpPr>
          <p:nvPr/>
        </p:nvGrpSpPr>
        <p:grpSpPr bwMode="auto">
          <a:xfrm>
            <a:off x="3059114" y="2668588"/>
            <a:ext cx="4789487" cy="3568700"/>
            <a:chOff x="1535668" y="2667794"/>
            <a:chExt cx="4788932" cy="3568938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1905512" y="5866819"/>
              <a:ext cx="441908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23" name="TextBox 6"/>
            <p:cNvSpPr txBox="1">
              <a:spLocks noChangeArrowheads="1"/>
            </p:cNvSpPr>
            <p:nvPr/>
          </p:nvSpPr>
          <p:spPr bwMode="auto">
            <a:xfrm>
              <a:off x="2743200" y="5867400"/>
              <a:ext cx="32240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Number of Training Examples</a:t>
              </a:r>
            </a:p>
          </p:txBody>
        </p:sp>
        <p:sp>
          <p:nvSpPr>
            <p:cNvPr id="68624" name="TextBox 9"/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rot="5400000" flipH="1" flipV="1">
              <a:off x="304413" y="4267307"/>
              <a:ext cx="3200613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620" name="Rectangle 19"/>
          <p:cNvSpPr>
            <a:spLocks noChangeArrowheads="1"/>
          </p:cNvSpPr>
          <p:nvPr/>
        </p:nvSpPr>
        <p:spPr bwMode="auto">
          <a:xfrm>
            <a:off x="4572001" y="1981200"/>
            <a:ext cx="2505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Fixed prediction model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06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1" grpId="0"/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Validation and early-stopping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4696"/>
          </a:xfrm>
        </p:spPr>
        <p:txBody>
          <a:bodyPr/>
          <a:lstStyle/>
          <a:p>
            <a:r>
              <a:rPr lang="en-US" altLang="zh-CN" dirty="0" smtClean="0"/>
              <a:t>Validation set is used to adjust the hyper-parameters of the model to finally pick the best of all.</a:t>
            </a:r>
          </a:p>
          <a:p>
            <a:endParaRPr lang="zh-CN" altLang="en-US" dirty="0"/>
          </a:p>
        </p:txBody>
      </p:sp>
      <p:pic>
        <p:nvPicPr>
          <p:cNvPr id="3074" name="Picture 2" descr="https://img0.baidu.com/it/u=1518807190,3327101610&amp;fm=26&amp;fmt=auto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118" y="2897411"/>
            <a:ext cx="756285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838200" y="2858527"/>
            <a:ext cx="3618918" cy="164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Early-stopping is one of the strategies to prevent model from </a:t>
            </a:r>
            <a:r>
              <a:rPr lang="en-US" altLang="zh-CN" dirty="0" err="1" smtClean="0"/>
              <a:t>overfitting</a:t>
            </a:r>
            <a:r>
              <a:rPr lang="en-US" altLang="zh-CN" dirty="0" smtClean="0"/>
              <a:t>.</a:t>
            </a:r>
          </a:p>
          <a:p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45726" y="4558575"/>
            <a:ext cx="4211392" cy="2311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557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Lecture 5 Smaller Network: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/>
              <a:t>We know it is good to learn a small model.</a:t>
            </a:r>
          </a:p>
          <a:p>
            <a:r>
              <a:rPr lang="en-US" altLang="zh-CN" sz="2400"/>
              <a:t>From this fully connected model, do we really need all the edges? </a:t>
            </a:r>
          </a:p>
          <a:p>
            <a:r>
              <a:rPr lang="en-US" altLang="zh-CN" sz="2400"/>
              <a:t>Can some of these be shared?</a:t>
            </a:r>
          </a:p>
        </p:txBody>
      </p:sp>
      <p:pic>
        <p:nvPicPr>
          <p:cNvPr id="1433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429000"/>
            <a:ext cx="67056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smtClean="0"/>
              <a:t>Consider learning an image:</a:t>
            </a:r>
            <a:endParaRPr lang="zh-TW" altLang="en-US" smtClean="0"/>
          </a:p>
        </p:txBody>
      </p:sp>
      <p:sp>
        <p:nvSpPr>
          <p:cNvPr id="15362" name="內容版面配置區 2"/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351338"/>
          </a:xfrm>
        </p:spPr>
        <p:txBody>
          <a:bodyPr/>
          <a:lstStyle/>
          <a:p>
            <a:r>
              <a:rPr lang="en-US" altLang="zh-TW" smtClean="0"/>
              <a:t>Some patterns are much smaller than the whole image</a:t>
            </a:r>
            <a:endParaRPr lang="zh-TW" altLang="en-US" smtClean="0"/>
          </a:p>
        </p:txBody>
      </p:sp>
      <p:pic>
        <p:nvPicPr>
          <p:cNvPr id="15363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1" y="4692650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en-US" sz="1800"/>
          </a:p>
        </p:txBody>
      </p:sp>
      <p:pic>
        <p:nvPicPr>
          <p:cNvPr id="8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64" y="4738689"/>
            <a:ext cx="1296987" cy="113982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513" y="4656139"/>
            <a:ext cx="2151062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圓角矩形圖說文字 42"/>
          <p:cNvSpPr/>
          <p:nvPr/>
        </p:nvSpPr>
        <p:spPr>
          <a:xfrm>
            <a:off x="7696201" y="5867401"/>
            <a:ext cx="2422525" cy="601663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“</a:t>
            </a:r>
            <a:r>
              <a:rPr lang="en-US" altLang="zh-TW">
                <a:solidFill>
                  <a:srgbClr val="FF0000"/>
                </a:solidFill>
              </a:rPr>
              <a:t>beak</a:t>
            </a:r>
            <a:r>
              <a:rPr lang="en-US" altLang="zh-TW">
                <a:solidFill>
                  <a:srgbClr val="000000"/>
                </a:solidFill>
              </a:rPr>
              <a:t>”</a:t>
            </a:r>
            <a:r>
              <a:rPr lang="zh-TW" altLang="en-US">
                <a:solidFill>
                  <a:srgbClr val="000000"/>
                </a:solidFill>
              </a:rPr>
              <a:t> </a:t>
            </a:r>
            <a:r>
              <a:rPr lang="en-US" altLang="zh-TW">
                <a:solidFill>
                  <a:srgbClr val="000000"/>
                </a:solidFill>
              </a:rPr>
              <a:t>detector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矩形 43"/>
          <p:cNvSpPr/>
          <p:nvPr/>
        </p:nvSpPr>
        <p:spPr>
          <a:xfrm>
            <a:off x="2997200" y="4738688"/>
            <a:ext cx="406400" cy="3794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13" name="直線單箭頭接點 45"/>
          <p:cNvCxnSpPr>
            <a:stCxn id="12" idx="3"/>
            <a:endCxn id="8" idx="1"/>
          </p:cNvCxnSpPr>
          <p:nvPr/>
        </p:nvCxnSpPr>
        <p:spPr>
          <a:xfrm>
            <a:off x="3403601" y="4927600"/>
            <a:ext cx="2214563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48"/>
          <p:cNvSpPr txBox="1"/>
          <p:nvPr/>
        </p:nvSpPr>
        <p:spPr>
          <a:xfrm>
            <a:off x="2667000" y="3636679"/>
            <a:ext cx="73914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FF0000"/>
                </a:solidFill>
              </a:rPr>
              <a:t>Can represent a small region with fewer parameters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4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4" y="4476750"/>
            <a:ext cx="2486025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8210550" cy="1325563"/>
          </a:xfrm>
        </p:spPr>
        <p:txBody>
          <a:bodyPr>
            <a:normAutofit fontScale="90000"/>
          </a:bodyPr>
          <a:lstStyle/>
          <a:p>
            <a:r>
              <a:rPr lang="en-US" altLang="zh-TW" sz="2800"/>
              <a:t>Same pattern appears in different places:</a:t>
            </a:r>
            <a:br>
              <a:rPr lang="en-US" altLang="zh-TW" sz="2800"/>
            </a:br>
            <a:r>
              <a:rPr lang="en-US" altLang="zh-TW" sz="2800"/>
              <a:t>They can be compressed!</a:t>
            </a:r>
            <a:br>
              <a:rPr lang="en-US" altLang="zh-TW" sz="2800"/>
            </a:br>
            <a:r>
              <a:rPr lang="en-US" altLang="zh-TW" sz="2800">
                <a:solidFill>
                  <a:srgbClr val="FF0000"/>
                </a:solidFill>
              </a:rPr>
              <a:t>What about training a lot of such “small” detectors</a:t>
            </a:r>
            <a:br>
              <a:rPr lang="en-US" altLang="zh-TW" sz="2800">
                <a:solidFill>
                  <a:srgbClr val="FF0000"/>
                </a:solidFill>
              </a:rPr>
            </a:br>
            <a:r>
              <a:rPr lang="en-US" altLang="zh-TW" sz="2800">
                <a:solidFill>
                  <a:srgbClr val="FF0000"/>
                </a:solidFill>
              </a:rPr>
              <a:t>and each detector must “move around”.</a:t>
            </a:r>
            <a:endParaRPr lang="zh-TW" altLang="en-US" sz="3600">
              <a:solidFill>
                <a:srgbClr val="FF0000"/>
              </a:solidFill>
            </a:endParaRPr>
          </a:p>
        </p:txBody>
      </p:sp>
      <p:pic>
        <p:nvPicPr>
          <p:cNvPr id="7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4" y="2578100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en-US" sz="180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1" y="2868614"/>
            <a:ext cx="2151063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雲朵形圖說文字 9"/>
          <p:cNvSpPr/>
          <p:nvPr/>
        </p:nvSpPr>
        <p:spPr>
          <a:xfrm>
            <a:off x="6599239" y="2425700"/>
            <a:ext cx="3303587" cy="952500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“upper-left beak”</a:t>
            </a:r>
            <a:r>
              <a:rPr lang="zh-TW" altLang="en-US"/>
              <a:t> </a:t>
            </a:r>
            <a:r>
              <a:rPr lang="en-US" altLang="zh-TW"/>
              <a:t>detector</a:t>
            </a:r>
            <a:endParaRPr lang="zh-TW" altLang="en-US"/>
          </a:p>
        </p:txBody>
      </p:sp>
      <p:sp>
        <p:nvSpPr>
          <p:cNvPr id="11" name="矩形 11"/>
          <p:cNvSpPr/>
          <p:nvPr/>
        </p:nvSpPr>
        <p:spPr>
          <a:xfrm>
            <a:off x="2813050" y="2628901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矩形 12"/>
          <p:cNvSpPr/>
          <p:nvPr/>
        </p:nvSpPr>
        <p:spPr>
          <a:xfrm>
            <a:off x="3327400" y="4994276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3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76" y="4652964"/>
            <a:ext cx="22955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雲朵形圖說文字 30"/>
          <p:cNvSpPr/>
          <p:nvPr/>
        </p:nvSpPr>
        <p:spPr>
          <a:xfrm>
            <a:off x="6599306" y="5513706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“middle beak”</a:t>
            </a:r>
            <a:r>
              <a:rPr lang="zh-TW" altLang="en-US">
                <a:solidFill>
                  <a:srgbClr val="000000"/>
                </a:solidFill>
              </a:rPr>
              <a:t> </a:t>
            </a:r>
            <a:r>
              <a:rPr lang="en-US" altLang="zh-TW">
                <a:solidFill>
                  <a:srgbClr val="000000"/>
                </a:solidFill>
              </a:rPr>
              <a:t>detector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矩形 5"/>
          <p:cNvSpPr>
            <a:spLocks noChangeArrowheads="1"/>
          </p:cNvSpPr>
          <p:nvPr/>
        </p:nvSpPr>
        <p:spPr bwMode="auto">
          <a:xfrm>
            <a:off x="6172200" y="4038601"/>
            <a:ext cx="3657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They can be compressed</a:t>
            </a:r>
          </a:p>
          <a:p>
            <a:pPr eaLnBrk="1" hangingPunct="1"/>
            <a:r>
              <a:rPr lang="en-US" altLang="zh-TW"/>
              <a:t> to the same parameters.</a:t>
            </a:r>
            <a:endParaRPr lang="zh-TW" altLang="en-US"/>
          </a:p>
        </p:txBody>
      </p:sp>
      <p:cxnSp>
        <p:nvCxnSpPr>
          <p:cNvPr id="17" name="直線單箭頭接點 7"/>
          <p:cNvCxnSpPr/>
          <p:nvPr/>
        </p:nvCxnSpPr>
        <p:spPr>
          <a:xfrm>
            <a:off x="5969000" y="3768725"/>
            <a:ext cx="0" cy="133985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91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deep learning </a:t>
            </a:r>
            <a:r>
              <a:rPr lang="en-US" altLang="zh-CN" sz="2800" dirty="0" smtClean="0"/>
              <a:t>(below is only partly true)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Remember the feature engineering we did in previous class?</a:t>
            </a:r>
          </a:p>
          <a:p>
            <a:r>
              <a:rPr lang="en-US" altLang="zh-CN" dirty="0" smtClean="0"/>
              <a:t>When it’s hard to extract meaningful low dimension features.</a:t>
            </a:r>
          </a:p>
          <a:p>
            <a:r>
              <a:rPr lang="en-US" altLang="zh-CN" dirty="0" smtClean="0"/>
              <a:t>When there are lots of features</a:t>
            </a:r>
          </a:p>
          <a:p>
            <a:r>
              <a:rPr lang="en-US" altLang="zh-CN" dirty="0" smtClean="0"/>
              <a:t>When there are lots of samples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035" y="3886200"/>
            <a:ext cx="3827099" cy="2730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0" y="3886200"/>
            <a:ext cx="5181600" cy="28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 convolutional layer</a:t>
            </a:r>
          </a:p>
        </p:txBody>
      </p:sp>
      <p:pic>
        <p:nvPicPr>
          <p:cNvPr id="1741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124200"/>
            <a:ext cx="38481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4"/>
          <p:cNvSpPr txBox="1">
            <a:spLocks noChangeArrowheads="1"/>
          </p:cNvSpPr>
          <p:nvPr/>
        </p:nvSpPr>
        <p:spPr bwMode="auto">
          <a:xfrm>
            <a:off x="5943600" y="5486400"/>
            <a:ext cx="8382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/>
              <a:t>A filter</a:t>
            </a:r>
          </a:p>
        </p:txBody>
      </p:sp>
      <p:sp>
        <p:nvSpPr>
          <p:cNvPr id="17412" name="TextBox 5"/>
          <p:cNvSpPr txBox="1">
            <a:spLocks noChangeArrowheads="1"/>
          </p:cNvSpPr>
          <p:nvPr/>
        </p:nvSpPr>
        <p:spPr bwMode="auto">
          <a:xfrm>
            <a:off x="1828801" y="1447800"/>
            <a:ext cx="84820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/>
              <a:t>A CNN is a neural network with some convolutional layers </a:t>
            </a:r>
          </a:p>
          <a:p>
            <a:pPr eaLnBrk="1" hangingPunct="1"/>
            <a:r>
              <a:rPr lang="en-US" altLang="zh-CN"/>
              <a:t>(and some other layers).  A convolutional layer has a number </a:t>
            </a:r>
          </a:p>
          <a:p>
            <a:pPr eaLnBrk="1" hangingPunct="1"/>
            <a:r>
              <a:rPr lang="en-US" altLang="zh-CN"/>
              <a:t>of filters that does convolutional operation. </a:t>
            </a:r>
          </a:p>
        </p:txBody>
      </p:sp>
      <p:sp>
        <p:nvSpPr>
          <p:cNvPr id="17413" name="TextBox 6"/>
          <p:cNvSpPr txBox="1">
            <a:spLocks noChangeArrowheads="1"/>
          </p:cNvSpPr>
          <p:nvPr/>
        </p:nvSpPr>
        <p:spPr bwMode="auto">
          <a:xfrm>
            <a:off x="5334001" y="3429000"/>
            <a:ext cx="160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/>
              <a:t>Beak detector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6019800" y="3810000"/>
            <a:ext cx="0" cy="304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27360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smtClean="0"/>
              <a:t>Convolution</a:t>
            </a:r>
            <a:endParaRPr lang="zh-TW" altLang="en-US" smtClean="0"/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509839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/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/>
          <p:cNvGraphicFramePr>
            <a:graphicFrameLocks noGrp="1"/>
          </p:cNvGraphicFramePr>
          <p:nvPr/>
        </p:nvGraphicFramePr>
        <p:xfrm>
          <a:off x="6783389" y="20685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/>
          <p:cNvSpPr txBox="1">
            <a:spLocks noChangeArrowheads="1"/>
          </p:cNvSpPr>
          <p:nvPr/>
        </p:nvSpPr>
        <p:spPr bwMode="auto">
          <a:xfrm>
            <a:off x="8315325" y="24209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graphicFrame>
        <p:nvGraphicFramePr>
          <p:cNvPr id="9" name="表格 7"/>
          <p:cNvGraphicFramePr>
            <a:graphicFrameLocks noGrp="1"/>
          </p:cNvGraphicFramePr>
          <p:nvPr/>
        </p:nvGraphicFramePr>
        <p:xfrm>
          <a:off x="6783389" y="36941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8"/>
          <p:cNvSpPr txBox="1">
            <a:spLocks noChangeArrowheads="1"/>
          </p:cNvSpPr>
          <p:nvPr/>
        </p:nvSpPr>
        <p:spPr bwMode="auto">
          <a:xfrm>
            <a:off x="8315325" y="40322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11" name="文字方塊 9"/>
          <p:cNvSpPr txBox="1">
            <a:spLocks noChangeArrowheads="1"/>
          </p:cNvSpPr>
          <p:nvPr/>
        </p:nvSpPr>
        <p:spPr bwMode="auto">
          <a:xfrm rot="5400000">
            <a:off x="7354095" y="5018873"/>
            <a:ext cx="7080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12" name="文字方塊 10"/>
          <p:cNvSpPr txBox="1">
            <a:spLocks noChangeArrowheads="1"/>
          </p:cNvSpPr>
          <p:nvPr/>
        </p:nvSpPr>
        <p:spPr bwMode="auto">
          <a:xfrm>
            <a:off x="6553200" y="1004888"/>
            <a:ext cx="3962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00"/>
                </a:solidFill>
              </a:rPr>
              <a:t>These are the network parameters to be learned.</a:t>
            </a:r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15" name="文字方塊 12"/>
          <p:cNvSpPr txBox="1">
            <a:spLocks noChangeArrowheads="1"/>
          </p:cNvSpPr>
          <p:nvPr/>
        </p:nvSpPr>
        <p:spPr bwMode="auto">
          <a:xfrm>
            <a:off x="6737350" y="5849938"/>
            <a:ext cx="3556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Each filter detects a small pattern (3 x 3). 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225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smtClean="0"/>
              <a:t>Convolution</a:t>
            </a:r>
            <a:endParaRPr lang="zh-TW" altLang="en-US" smtClean="0"/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509839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509" name="文字方塊 4"/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/>
          <p:cNvGraphicFramePr>
            <a:graphicFrameLocks noGrp="1"/>
          </p:cNvGraphicFramePr>
          <p:nvPr/>
        </p:nvGraphicFramePr>
        <p:xfrm>
          <a:off x="7088189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528" name="文字方塊 6"/>
          <p:cNvSpPr txBox="1">
            <a:spLocks noChangeArrowheads="1"/>
          </p:cNvSpPr>
          <p:nvPr/>
        </p:nvSpPr>
        <p:spPr bwMode="auto">
          <a:xfrm>
            <a:off x="8710613" y="9334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/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/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2"/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矩形 27"/>
          <p:cNvSpPr/>
          <p:nvPr/>
        </p:nvSpPr>
        <p:spPr>
          <a:xfrm>
            <a:off x="3008314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矩形 33"/>
          <p:cNvSpPr>
            <a:spLocks noChangeArrowheads="1"/>
          </p:cNvSpPr>
          <p:nvPr/>
        </p:nvSpPr>
        <p:spPr bwMode="auto">
          <a:xfrm>
            <a:off x="2690814" y="1731964"/>
            <a:ext cx="1289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>
            <a:off x="5486400" y="3124200"/>
            <a:ext cx="685800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410200" y="2438401"/>
            <a:ext cx="954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/>
              <a:t>Dot </a:t>
            </a:r>
          </a:p>
          <a:p>
            <a:pPr eaLnBrk="1" hangingPunct="1"/>
            <a:r>
              <a:rPr lang="en-US" altLang="zh-CN" sz="180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62398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smtClean="0"/>
              <a:t>Convolution</a:t>
            </a:r>
            <a:endParaRPr lang="zh-TW" altLang="en-US" smtClean="0"/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509839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533" name="文字方塊 4"/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/>
          <p:cNvGraphicFramePr>
            <a:graphicFrameLocks noGrp="1"/>
          </p:cNvGraphicFramePr>
          <p:nvPr/>
        </p:nvGraphicFramePr>
        <p:xfrm>
          <a:off x="7088189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552" name="文字方塊 6"/>
          <p:cNvSpPr txBox="1">
            <a:spLocks noChangeArrowheads="1"/>
          </p:cNvSpPr>
          <p:nvPr/>
        </p:nvSpPr>
        <p:spPr bwMode="auto">
          <a:xfrm>
            <a:off x="8710613" y="9334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/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/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2"/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矩形 27"/>
          <p:cNvSpPr/>
          <p:nvPr/>
        </p:nvSpPr>
        <p:spPr>
          <a:xfrm>
            <a:off x="34877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557" name="矩形 33"/>
          <p:cNvSpPr>
            <a:spLocks noChangeArrowheads="1"/>
          </p:cNvSpPr>
          <p:nvPr/>
        </p:nvSpPr>
        <p:spPr bwMode="auto">
          <a:xfrm>
            <a:off x="2690813" y="1731964"/>
            <a:ext cx="1544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If s</a:t>
            </a:r>
            <a:r>
              <a:rPr lang="zh-TW" altLang="en-US"/>
              <a:t>tride</a:t>
            </a:r>
            <a:r>
              <a:rPr lang="en-US" altLang="zh-TW"/>
              <a:t>=2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01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smtClean="0"/>
              <a:t>Convolution</a:t>
            </a:r>
            <a:endParaRPr lang="zh-TW" altLang="en-US" smtClean="0"/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509839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57" name="文字方塊 4"/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/>
          <p:cNvGraphicFramePr>
            <a:graphicFrameLocks noGrp="1"/>
          </p:cNvGraphicFramePr>
          <p:nvPr/>
        </p:nvGraphicFramePr>
        <p:xfrm>
          <a:off x="7088189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576" name="文字方塊 6"/>
          <p:cNvSpPr txBox="1">
            <a:spLocks noChangeArrowheads="1"/>
          </p:cNvSpPr>
          <p:nvPr/>
        </p:nvSpPr>
        <p:spPr bwMode="auto">
          <a:xfrm>
            <a:off x="8710613" y="9334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/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/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2"/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橢圓 13"/>
          <p:cNvSpPr>
            <a:spLocks noChangeArrowheads="1"/>
          </p:cNvSpPr>
          <p:nvPr/>
        </p:nvSpPr>
        <p:spPr bwMode="auto">
          <a:xfrm>
            <a:off x="7929564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3" name="橢圓 14"/>
          <p:cNvSpPr>
            <a:spLocks noChangeArrowheads="1"/>
          </p:cNvSpPr>
          <p:nvPr/>
        </p:nvSpPr>
        <p:spPr bwMode="auto">
          <a:xfrm>
            <a:off x="8770939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橢圓 15"/>
          <p:cNvSpPr>
            <a:spLocks noChangeArrowheads="1"/>
          </p:cNvSpPr>
          <p:nvPr/>
        </p:nvSpPr>
        <p:spPr bwMode="auto">
          <a:xfrm>
            <a:off x="6246814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橢圓 16"/>
          <p:cNvSpPr>
            <a:spLocks noChangeArrowheads="1"/>
          </p:cNvSpPr>
          <p:nvPr/>
        </p:nvSpPr>
        <p:spPr bwMode="auto">
          <a:xfrm>
            <a:off x="7088189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6" name="橢圓 17"/>
          <p:cNvSpPr>
            <a:spLocks noChangeArrowheads="1"/>
          </p:cNvSpPr>
          <p:nvPr/>
        </p:nvSpPr>
        <p:spPr bwMode="auto">
          <a:xfrm>
            <a:off x="7929564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" name="橢圓 18"/>
          <p:cNvSpPr>
            <a:spLocks noChangeArrowheads="1"/>
          </p:cNvSpPr>
          <p:nvPr/>
        </p:nvSpPr>
        <p:spPr bwMode="auto">
          <a:xfrm>
            <a:off x="8770939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8" name="橢圓 19"/>
          <p:cNvSpPr>
            <a:spLocks noChangeArrowheads="1"/>
          </p:cNvSpPr>
          <p:nvPr/>
        </p:nvSpPr>
        <p:spPr bwMode="auto">
          <a:xfrm>
            <a:off x="6246814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9" name="橢圓 20"/>
          <p:cNvSpPr>
            <a:spLocks noChangeArrowheads="1"/>
          </p:cNvSpPr>
          <p:nvPr/>
        </p:nvSpPr>
        <p:spPr bwMode="auto">
          <a:xfrm>
            <a:off x="7088189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0" name="橢圓 21"/>
          <p:cNvSpPr>
            <a:spLocks noChangeArrowheads="1"/>
          </p:cNvSpPr>
          <p:nvPr/>
        </p:nvSpPr>
        <p:spPr bwMode="auto">
          <a:xfrm>
            <a:off x="7929564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1" name="橢圓 22"/>
          <p:cNvSpPr>
            <a:spLocks noChangeArrowheads="1"/>
          </p:cNvSpPr>
          <p:nvPr/>
        </p:nvSpPr>
        <p:spPr bwMode="auto">
          <a:xfrm>
            <a:off x="8770939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2" name="橢圓 23"/>
          <p:cNvSpPr>
            <a:spLocks noChangeArrowheads="1"/>
          </p:cNvSpPr>
          <p:nvPr/>
        </p:nvSpPr>
        <p:spPr bwMode="auto">
          <a:xfrm>
            <a:off x="6256339" y="525938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3" name="橢圓 24"/>
          <p:cNvSpPr>
            <a:spLocks noChangeArrowheads="1"/>
          </p:cNvSpPr>
          <p:nvPr/>
        </p:nvSpPr>
        <p:spPr bwMode="auto">
          <a:xfrm>
            <a:off x="7088189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4" name="橢圓 25"/>
          <p:cNvSpPr>
            <a:spLocks noChangeArrowheads="1"/>
          </p:cNvSpPr>
          <p:nvPr/>
        </p:nvSpPr>
        <p:spPr bwMode="auto">
          <a:xfrm>
            <a:off x="7929564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5" name="橢圓 26"/>
          <p:cNvSpPr>
            <a:spLocks noChangeArrowheads="1"/>
          </p:cNvSpPr>
          <p:nvPr/>
        </p:nvSpPr>
        <p:spPr bwMode="auto">
          <a:xfrm>
            <a:off x="8770939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6" name="矩形 27"/>
          <p:cNvSpPr/>
          <p:nvPr/>
        </p:nvSpPr>
        <p:spPr>
          <a:xfrm>
            <a:off x="3008314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28"/>
          <p:cNvSpPr/>
          <p:nvPr/>
        </p:nvSpPr>
        <p:spPr>
          <a:xfrm>
            <a:off x="3454400" y="240188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9"/>
          <p:cNvSpPr/>
          <p:nvPr/>
        </p:nvSpPr>
        <p:spPr>
          <a:xfrm>
            <a:off x="3957638" y="240506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30"/>
          <p:cNvSpPr/>
          <p:nvPr/>
        </p:nvSpPr>
        <p:spPr>
          <a:xfrm>
            <a:off x="2509838" y="2809876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1598" name="矩形 33"/>
          <p:cNvSpPr>
            <a:spLocks noChangeArrowheads="1"/>
          </p:cNvSpPr>
          <p:nvPr/>
        </p:nvSpPr>
        <p:spPr bwMode="auto">
          <a:xfrm>
            <a:off x="2690814" y="1731964"/>
            <a:ext cx="1289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31" name="矩形 31"/>
          <p:cNvSpPr/>
          <p:nvPr/>
        </p:nvSpPr>
        <p:spPr>
          <a:xfrm>
            <a:off x="3957638" y="3767138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矩形 7"/>
          <p:cNvSpPr/>
          <p:nvPr/>
        </p:nvSpPr>
        <p:spPr>
          <a:xfrm>
            <a:off x="7088189" y="4778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矩形 35"/>
          <p:cNvSpPr/>
          <p:nvPr/>
        </p:nvSpPr>
        <p:spPr>
          <a:xfrm>
            <a:off x="7643813" y="936626"/>
            <a:ext cx="525462" cy="455613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矩形 36"/>
          <p:cNvSpPr/>
          <p:nvPr/>
        </p:nvSpPr>
        <p:spPr>
          <a:xfrm>
            <a:off x="8169276" y="14049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5" name="直線接點 9"/>
          <p:cNvCxnSpPr/>
          <p:nvPr/>
        </p:nvCxnSpPr>
        <p:spPr>
          <a:xfrm>
            <a:off x="7088188" y="47783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/>
          <p:cNvSpPr/>
          <p:nvPr/>
        </p:nvSpPr>
        <p:spPr>
          <a:xfrm>
            <a:off x="6237288" y="2786064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38"/>
          <p:cNvSpPr/>
          <p:nvPr/>
        </p:nvSpPr>
        <p:spPr>
          <a:xfrm>
            <a:off x="6256338" y="5262564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9" name="直線接點 40"/>
          <p:cNvCxnSpPr/>
          <p:nvPr/>
        </p:nvCxnSpPr>
        <p:spPr>
          <a:xfrm>
            <a:off x="2452688" y="2425701"/>
            <a:ext cx="1606550" cy="138271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/>
          <p:cNvCxnSpPr/>
          <p:nvPr/>
        </p:nvCxnSpPr>
        <p:spPr>
          <a:xfrm>
            <a:off x="2405063" y="376078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68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smtClean="0"/>
              <a:t>Convolution</a:t>
            </a:r>
            <a:endParaRPr lang="zh-TW" altLang="en-US" smtClean="0"/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509839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581" name="文字方塊 4"/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11"/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" name="橢圓 12"/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9" name="橢圓 13"/>
          <p:cNvSpPr>
            <a:spLocks noChangeArrowheads="1"/>
          </p:cNvSpPr>
          <p:nvPr/>
        </p:nvSpPr>
        <p:spPr bwMode="auto">
          <a:xfrm>
            <a:off x="7929564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" name="橢圓 14"/>
          <p:cNvSpPr>
            <a:spLocks noChangeArrowheads="1"/>
          </p:cNvSpPr>
          <p:nvPr/>
        </p:nvSpPr>
        <p:spPr bwMode="auto">
          <a:xfrm>
            <a:off x="8770939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5"/>
          <p:cNvSpPr>
            <a:spLocks noChangeArrowheads="1"/>
          </p:cNvSpPr>
          <p:nvPr/>
        </p:nvSpPr>
        <p:spPr bwMode="auto">
          <a:xfrm>
            <a:off x="6246814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橢圓 16"/>
          <p:cNvSpPr>
            <a:spLocks noChangeArrowheads="1"/>
          </p:cNvSpPr>
          <p:nvPr/>
        </p:nvSpPr>
        <p:spPr bwMode="auto">
          <a:xfrm>
            <a:off x="7088189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3" name="橢圓 17"/>
          <p:cNvSpPr>
            <a:spLocks noChangeArrowheads="1"/>
          </p:cNvSpPr>
          <p:nvPr/>
        </p:nvSpPr>
        <p:spPr bwMode="auto">
          <a:xfrm>
            <a:off x="7929564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橢圓 18"/>
          <p:cNvSpPr>
            <a:spLocks noChangeArrowheads="1"/>
          </p:cNvSpPr>
          <p:nvPr/>
        </p:nvSpPr>
        <p:spPr bwMode="auto">
          <a:xfrm>
            <a:off x="8770939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橢圓 19"/>
          <p:cNvSpPr>
            <a:spLocks noChangeArrowheads="1"/>
          </p:cNvSpPr>
          <p:nvPr/>
        </p:nvSpPr>
        <p:spPr bwMode="auto">
          <a:xfrm>
            <a:off x="6246814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6" name="橢圓 20"/>
          <p:cNvSpPr>
            <a:spLocks noChangeArrowheads="1"/>
          </p:cNvSpPr>
          <p:nvPr/>
        </p:nvSpPr>
        <p:spPr bwMode="auto">
          <a:xfrm>
            <a:off x="7088189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" name="橢圓 21"/>
          <p:cNvSpPr>
            <a:spLocks noChangeArrowheads="1"/>
          </p:cNvSpPr>
          <p:nvPr/>
        </p:nvSpPr>
        <p:spPr bwMode="auto">
          <a:xfrm>
            <a:off x="7929564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8" name="橢圓 22"/>
          <p:cNvSpPr>
            <a:spLocks noChangeArrowheads="1"/>
          </p:cNvSpPr>
          <p:nvPr/>
        </p:nvSpPr>
        <p:spPr bwMode="auto">
          <a:xfrm>
            <a:off x="8770939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9" name="橢圓 23"/>
          <p:cNvSpPr>
            <a:spLocks noChangeArrowheads="1"/>
          </p:cNvSpPr>
          <p:nvPr/>
        </p:nvSpPr>
        <p:spPr bwMode="auto">
          <a:xfrm>
            <a:off x="6246814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0" name="橢圓 24"/>
          <p:cNvSpPr>
            <a:spLocks noChangeArrowheads="1"/>
          </p:cNvSpPr>
          <p:nvPr/>
        </p:nvSpPr>
        <p:spPr bwMode="auto">
          <a:xfrm>
            <a:off x="7088189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1" name="橢圓 25"/>
          <p:cNvSpPr>
            <a:spLocks noChangeArrowheads="1"/>
          </p:cNvSpPr>
          <p:nvPr/>
        </p:nvSpPr>
        <p:spPr bwMode="auto">
          <a:xfrm>
            <a:off x="7929564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2" name="橢圓 26"/>
          <p:cNvSpPr>
            <a:spLocks noChangeArrowheads="1"/>
          </p:cNvSpPr>
          <p:nvPr/>
        </p:nvSpPr>
        <p:spPr bwMode="auto">
          <a:xfrm>
            <a:off x="8770939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23" name="表格 34"/>
          <p:cNvGraphicFramePr>
            <a:graphicFrameLocks noGrp="1"/>
          </p:cNvGraphicFramePr>
          <p:nvPr/>
        </p:nvGraphicFramePr>
        <p:xfrm>
          <a:off x="7210426" y="36512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616" name="文字方塊 35"/>
          <p:cNvSpPr txBox="1">
            <a:spLocks noChangeArrowheads="1"/>
          </p:cNvSpPr>
          <p:nvPr/>
        </p:nvSpPr>
        <p:spPr bwMode="auto">
          <a:xfrm>
            <a:off x="8832850" y="820739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Filter 2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5" name="矩形 36"/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矩形 37"/>
          <p:cNvSpPr/>
          <p:nvPr/>
        </p:nvSpPr>
        <p:spPr>
          <a:xfrm>
            <a:off x="3013075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38"/>
          <p:cNvSpPr/>
          <p:nvPr/>
        </p:nvSpPr>
        <p:spPr>
          <a:xfrm>
            <a:off x="3454400" y="2400301"/>
            <a:ext cx="1417638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39"/>
          <p:cNvSpPr/>
          <p:nvPr/>
        </p:nvSpPr>
        <p:spPr>
          <a:xfrm>
            <a:off x="3930650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40"/>
          <p:cNvSpPr/>
          <p:nvPr/>
        </p:nvSpPr>
        <p:spPr>
          <a:xfrm>
            <a:off x="2509838" y="2809876"/>
            <a:ext cx="1416050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橢圓 41"/>
          <p:cNvSpPr>
            <a:spLocks noChangeArrowheads="1"/>
          </p:cNvSpPr>
          <p:nvPr/>
        </p:nvSpPr>
        <p:spPr bwMode="auto">
          <a:xfrm>
            <a:off x="6429376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1" name="橢圓 42"/>
          <p:cNvSpPr>
            <a:spLocks noChangeArrowheads="1"/>
          </p:cNvSpPr>
          <p:nvPr/>
        </p:nvSpPr>
        <p:spPr bwMode="auto">
          <a:xfrm>
            <a:off x="7270751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2" name="橢圓 43"/>
          <p:cNvSpPr>
            <a:spLocks noChangeArrowheads="1"/>
          </p:cNvSpPr>
          <p:nvPr/>
        </p:nvSpPr>
        <p:spPr bwMode="auto">
          <a:xfrm>
            <a:off x="8113714" y="2995614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3" name="橢圓 44"/>
          <p:cNvSpPr>
            <a:spLocks noChangeArrowheads="1"/>
          </p:cNvSpPr>
          <p:nvPr/>
        </p:nvSpPr>
        <p:spPr bwMode="auto">
          <a:xfrm>
            <a:off x="8955089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4" name="橢圓 45"/>
          <p:cNvSpPr>
            <a:spLocks noChangeArrowheads="1"/>
          </p:cNvSpPr>
          <p:nvPr/>
        </p:nvSpPr>
        <p:spPr bwMode="auto">
          <a:xfrm>
            <a:off x="6429376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5" name="橢圓 46"/>
          <p:cNvSpPr>
            <a:spLocks noChangeArrowheads="1"/>
          </p:cNvSpPr>
          <p:nvPr/>
        </p:nvSpPr>
        <p:spPr bwMode="auto">
          <a:xfrm>
            <a:off x="7270751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6" name="橢圓 47"/>
          <p:cNvSpPr>
            <a:spLocks noChangeArrowheads="1"/>
          </p:cNvSpPr>
          <p:nvPr/>
        </p:nvSpPr>
        <p:spPr bwMode="auto">
          <a:xfrm>
            <a:off x="8113714" y="3795714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7" name="橢圓 48"/>
          <p:cNvSpPr>
            <a:spLocks noChangeArrowheads="1"/>
          </p:cNvSpPr>
          <p:nvPr/>
        </p:nvSpPr>
        <p:spPr bwMode="auto">
          <a:xfrm>
            <a:off x="8955089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8" name="橢圓 49"/>
          <p:cNvSpPr>
            <a:spLocks noChangeArrowheads="1"/>
          </p:cNvSpPr>
          <p:nvPr/>
        </p:nvSpPr>
        <p:spPr bwMode="auto">
          <a:xfrm>
            <a:off x="6429376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9" name="橢圓 50"/>
          <p:cNvSpPr>
            <a:spLocks noChangeArrowheads="1"/>
          </p:cNvSpPr>
          <p:nvPr/>
        </p:nvSpPr>
        <p:spPr bwMode="auto">
          <a:xfrm>
            <a:off x="7270751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0" name="橢圓 51"/>
          <p:cNvSpPr>
            <a:spLocks noChangeArrowheads="1"/>
          </p:cNvSpPr>
          <p:nvPr/>
        </p:nvSpPr>
        <p:spPr bwMode="auto">
          <a:xfrm>
            <a:off x="8113714" y="46545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1" name="橢圓 52"/>
          <p:cNvSpPr>
            <a:spLocks noChangeArrowheads="1"/>
          </p:cNvSpPr>
          <p:nvPr/>
        </p:nvSpPr>
        <p:spPr bwMode="auto">
          <a:xfrm>
            <a:off x="8955089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2" name="橢圓 53"/>
          <p:cNvSpPr>
            <a:spLocks noChangeArrowheads="1"/>
          </p:cNvSpPr>
          <p:nvPr/>
        </p:nvSpPr>
        <p:spPr bwMode="auto">
          <a:xfrm>
            <a:off x="6429376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3" name="橢圓 54"/>
          <p:cNvSpPr>
            <a:spLocks noChangeArrowheads="1"/>
          </p:cNvSpPr>
          <p:nvPr/>
        </p:nvSpPr>
        <p:spPr bwMode="auto">
          <a:xfrm>
            <a:off x="7270751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4" name="橢圓 55"/>
          <p:cNvSpPr>
            <a:spLocks noChangeArrowheads="1"/>
          </p:cNvSpPr>
          <p:nvPr/>
        </p:nvSpPr>
        <p:spPr bwMode="auto">
          <a:xfrm>
            <a:off x="8113714" y="54546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-4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5" name="橢圓 56"/>
          <p:cNvSpPr>
            <a:spLocks noChangeArrowheads="1"/>
          </p:cNvSpPr>
          <p:nvPr/>
        </p:nvSpPr>
        <p:spPr bwMode="auto">
          <a:xfrm>
            <a:off x="8955089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6" name="文字方塊 2"/>
          <p:cNvSpPr txBox="1">
            <a:spLocks noChangeArrowheads="1"/>
          </p:cNvSpPr>
          <p:nvPr/>
        </p:nvSpPr>
        <p:spPr bwMode="auto">
          <a:xfrm>
            <a:off x="5943600" y="2057401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00FF"/>
                </a:solidFill>
              </a:rPr>
              <a:t>Repeat this for each filter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47" name="矩形 57"/>
          <p:cNvSpPr/>
          <p:nvPr/>
        </p:nvSpPr>
        <p:spPr>
          <a:xfrm>
            <a:off x="3940175" y="37830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640" name="矩形 58"/>
          <p:cNvSpPr>
            <a:spLocks noChangeArrowheads="1"/>
          </p:cNvSpPr>
          <p:nvPr/>
        </p:nvSpPr>
        <p:spPr bwMode="auto">
          <a:xfrm>
            <a:off x="2690814" y="1731964"/>
            <a:ext cx="1289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49" name="文字方塊 59"/>
          <p:cNvSpPr txBox="1">
            <a:spLocks noChangeArrowheads="1"/>
          </p:cNvSpPr>
          <p:nvPr/>
        </p:nvSpPr>
        <p:spPr bwMode="auto">
          <a:xfrm>
            <a:off x="6477000" y="6172201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Two 4 x 4 images</a:t>
            </a:r>
          </a:p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Forming 2 x 4 x 4 matrix</a:t>
            </a:r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50" name="矩形 5"/>
          <p:cNvSpPr/>
          <p:nvPr/>
        </p:nvSpPr>
        <p:spPr>
          <a:xfrm>
            <a:off x="6858001" y="4038600"/>
            <a:ext cx="2320925" cy="973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Feature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Map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00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9" grpId="0"/>
      <p:bldP spid="5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smtClean="0"/>
              <a:t>Color image: RGB 3 channels</a:t>
            </a:r>
            <a:endParaRPr lang="zh-TW" altLang="en-US" smtClean="0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/>
        </p:nvGraphicFramePr>
        <p:xfrm>
          <a:off x="6478589" y="3441700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/>
        </p:nvGraphicFramePr>
        <p:xfrm>
          <a:off x="6642101" y="3648075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/>
          <p:cNvGraphicFramePr>
            <a:graphicFrameLocks/>
          </p:cNvGraphicFramePr>
          <p:nvPr/>
        </p:nvGraphicFramePr>
        <p:xfrm>
          <a:off x="6848476" y="384968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491039" y="161448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>
            <a:spLocks noChangeArrowheads="1"/>
          </p:cNvSpPr>
          <p:nvPr/>
        </p:nvSpPr>
        <p:spPr bwMode="auto">
          <a:xfrm>
            <a:off x="6200775" y="2341563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7496176" y="15732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>
            <a:spLocks noChangeArrowheads="1"/>
          </p:cNvSpPr>
          <p:nvPr/>
        </p:nvSpPr>
        <p:spPr bwMode="auto">
          <a:xfrm>
            <a:off x="9204325" y="2301876"/>
            <a:ext cx="14493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4643439" y="176688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4795839" y="188277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7648576" y="170815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7800976" y="186055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向右箭號 4"/>
          <p:cNvSpPr/>
          <p:nvPr/>
        </p:nvSpPr>
        <p:spPr>
          <a:xfrm>
            <a:off x="5819775" y="4379913"/>
            <a:ext cx="508000" cy="868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18" name="群組 17"/>
          <p:cNvGrpSpPr>
            <a:grpSpLocks/>
          </p:cNvGrpSpPr>
          <p:nvPr/>
        </p:nvGrpSpPr>
        <p:grpSpPr bwMode="auto">
          <a:xfrm>
            <a:off x="1878014" y="3059113"/>
            <a:ext cx="3927475" cy="3630612"/>
            <a:chOff x="353684" y="3059766"/>
            <a:chExt cx="3927508" cy="3629534"/>
          </a:xfrm>
        </p:grpSpPr>
        <p:pic>
          <p:nvPicPr>
            <p:cNvPr id="23819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22" y="3442427"/>
              <a:ext cx="3907070" cy="3246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20" name="文字方塊 16"/>
            <p:cNvSpPr txBox="1">
              <a:spLocks noChangeArrowheads="1"/>
            </p:cNvSpPr>
            <p:nvPr/>
          </p:nvSpPr>
          <p:spPr bwMode="auto">
            <a:xfrm>
              <a:off x="353684" y="3059766"/>
              <a:ext cx="19976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/>
                <a:t>Color image</a:t>
              </a:r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235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2974975" y="1289051"/>
          <a:ext cx="1804986" cy="17240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628" name="文字方塊 4"/>
          <p:cNvSpPr txBox="1">
            <a:spLocks noChangeArrowheads="1"/>
          </p:cNvSpPr>
          <p:nvPr/>
        </p:nvSpPr>
        <p:spPr bwMode="auto">
          <a:xfrm>
            <a:off x="3254375" y="3013076"/>
            <a:ext cx="1246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image</a:t>
            </a:r>
            <a:endParaRPr lang="zh-TW" altLang="en-US"/>
          </a:p>
        </p:txBody>
      </p:sp>
      <p:pic>
        <p:nvPicPr>
          <p:cNvPr id="24629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463" y="1312863"/>
            <a:ext cx="1916112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向右箭號 62"/>
          <p:cNvSpPr/>
          <p:nvPr/>
        </p:nvSpPr>
        <p:spPr>
          <a:xfrm>
            <a:off x="5197475" y="2151063"/>
            <a:ext cx="1881188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631" name="文字方塊 7"/>
          <p:cNvSpPr txBox="1">
            <a:spLocks noChangeArrowheads="1"/>
          </p:cNvSpPr>
          <p:nvPr/>
        </p:nvSpPr>
        <p:spPr bwMode="auto">
          <a:xfrm>
            <a:off x="5181601" y="2743201"/>
            <a:ext cx="2005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110288" y="1268414"/>
          <a:ext cx="963612" cy="8143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027614" y="1273175"/>
          <a:ext cx="947736" cy="801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矩形 11"/>
          <p:cNvSpPr/>
          <p:nvPr/>
        </p:nvSpPr>
        <p:spPr>
          <a:xfrm>
            <a:off x="2565401" y="1046163"/>
            <a:ext cx="7089775" cy="2603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矩形 39"/>
          <p:cNvSpPr>
            <a:spLocks noChangeArrowheads="1"/>
          </p:cNvSpPr>
          <p:nvPr/>
        </p:nvSpPr>
        <p:spPr bwMode="auto">
          <a:xfrm>
            <a:off x="6796089" y="3898900"/>
            <a:ext cx="498475" cy="2624138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3" name="矩形 40"/>
          <p:cNvSpPr>
            <a:spLocks noChangeArrowheads="1"/>
          </p:cNvSpPr>
          <p:nvPr/>
        </p:nvSpPr>
        <p:spPr bwMode="auto">
          <a:xfrm>
            <a:off x="6864350" y="46164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4" name="矩形 41"/>
          <p:cNvSpPr>
            <a:spLocks noChangeArrowheads="1"/>
          </p:cNvSpPr>
          <p:nvPr/>
        </p:nvSpPr>
        <p:spPr bwMode="auto">
          <a:xfrm>
            <a:off x="6870700" y="40449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graphicFrame>
        <p:nvGraphicFramePr>
          <p:cNvPr id="24672" name="Object 12"/>
          <p:cNvGraphicFramePr>
            <a:graphicFrameLocks noChangeAspect="1"/>
          </p:cNvGraphicFramePr>
          <p:nvPr/>
        </p:nvGraphicFramePr>
        <p:xfrm>
          <a:off x="6883400" y="3949701"/>
          <a:ext cx="3254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方程式" r:id="rId4" imgW="3505200" imgH="4978400" progId="Equation.3">
                  <p:embed/>
                </p:oleObj>
              </mc:Choice>
              <mc:Fallback>
                <p:oleObj name="方程式" r:id="rId4" imgW="3505200" imgH="4978400" progId="Equation.3">
                  <p:embed/>
                  <p:pic>
                    <p:nvPicPr>
                      <p:cNvPr id="2467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3400" y="3949701"/>
                        <a:ext cx="325438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3" name="Object 12"/>
          <p:cNvGraphicFramePr>
            <a:graphicFrameLocks noChangeAspect="1"/>
          </p:cNvGraphicFramePr>
          <p:nvPr/>
        </p:nvGraphicFramePr>
        <p:xfrm>
          <a:off x="6888164" y="4533901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方程式" r:id="rId6" imgW="3797300" imgH="4978400" progId="Equation.3">
                  <p:embed/>
                </p:oleObj>
              </mc:Choice>
              <mc:Fallback>
                <p:oleObj name="方程式" r:id="rId6" imgW="3797300" imgH="4978400" progId="Equation.3">
                  <p:embed/>
                  <p:pic>
                    <p:nvPicPr>
                      <p:cNvPr id="2467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164" y="4533901"/>
                        <a:ext cx="352425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44"/>
          <p:cNvSpPr>
            <a:spLocks noChangeArrowheads="1"/>
          </p:cNvSpPr>
          <p:nvPr/>
        </p:nvSpPr>
        <p:spPr bwMode="auto">
          <a:xfrm>
            <a:off x="8350251" y="3870326"/>
            <a:ext cx="746125" cy="2676525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8" name="橢圓 45"/>
          <p:cNvSpPr>
            <a:spLocks noChangeArrowheads="1"/>
          </p:cNvSpPr>
          <p:nvPr/>
        </p:nvSpPr>
        <p:spPr bwMode="auto">
          <a:xfrm>
            <a:off x="8458201" y="3886201"/>
            <a:ext cx="574675" cy="57467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9" name="橢圓 46"/>
          <p:cNvSpPr>
            <a:spLocks noChangeArrowheads="1"/>
          </p:cNvSpPr>
          <p:nvPr/>
        </p:nvSpPr>
        <p:spPr bwMode="auto">
          <a:xfrm>
            <a:off x="8450264" y="4660900"/>
            <a:ext cx="573087" cy="57308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20" name="橢圓 47"/>
          <p:cNvSpPr>
            <a:spLocks noChangeArrowheads="1"/>
          </p:cNvSpPr>
          <p:nvPr/>
        </p:nvSpPr>
        <p:spPr bwMode="auto">
          <a:xfrm>
            <a:off x="8437564" y="5888039"/>
            <a:ext cx="574675" cy="57467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24678" name="文字方塊 48"/>
          <p:cNvSpPr txBox="1">
            <a:spLocks noChangeArrowheads="1"/>
          </p:cNvSpPr>
          <p:nvPr/>
        </p:nvSpPr>
        <p:spPr bwMode="auto">
          <a:xfrm rot="5400000">
            <a:off x="8435976" y="5095072"/>
            <a:ext cx="7683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sp>
        <p:nvSpPr>
          <p:cNvPr id="22" name="矩形 49"/>
          <p:cNvSpPr>
            <a:spLocks noChangeArrowheads="1"/>
          </p:cNvSpPr>
          <p:nvPr/>
        </p:nvSpPr>
        <p:spPr bwMode="auto">
          <a:xfrm>
            <a:off x="6873875" y="60134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graphicFrame>
        <p:nvGraphicFramePr>
          <p:cNvPr id="24680" name="Object 12"/>
          <p:cNvGraphicFramePr>
            <a:graphicFrameLocks noChangeAspect="1"/>
          </p:cNvGraphicFramePr>
          <p:nvPr/>
        </p:nvGraphicFramePr>
        <p:xfrm>
          <a:off x="6843713" y="5918200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方程式" r:id="rId8" imgW="4978400" imgH="5270500" progId="Equation.3">
                  <p:embed/>
                </p:oleObj>
              </mc:Choice>
              <mc:Fallback>
                <p:oleObj name="方程式" r:id="rId8" imgW="4978400" imgH="5270500" progId="Equation.3">
                  <p:embed/>
                  <p:pic>
                    <p:nvPicPr>
                      <p:cNvPr id="2468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3713" y="5918200"/>
                        <a:ext cx="46196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1" name="文字方塊 51"/>
          <p:cNvSpPr txBox="1">
            <a:spLocks noChangeArrowheads="1"/>
          </p:cNvSpPr>
          <p:nvPr/>
        </p:nvSpPr>
        <p:spPr bwMode="auto">
          <a:xfrm rot="5400000">
            <a:off x="6765132" y="5044272"/>
            <a:ext cx="7683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cxnSp>
        <p:nvCxnSpPr>
          <p:cNvPr id="25" name="直線單箭頭接點 52"/>
          <p:cNvCxnSpPr>
            <a:endCxn id="18" idx="2"/>
          </p:cNvCxnSpPr>
          <p:nvPr/>
        </p:nvCxnSpPr>
        <p:spPr>
          <a:xfrm flipV="1">
            <a:off x="7219950" y="4173538"/>
            <a:ext cx="1238250" cy="12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53"/>
          <p:cNvCxnSpPr>
            <a:stCxn id="14" idx="3"/>
            <a:endCxn id="19" idx="2"/>
          </p:cNvCxnSpPr>
          <p:nvPr/>
        </p:nvCxnSpPr>
        <p:spPr>
          <a:xfrm>
            <a:off x="7213601" y="4216400"/>
            <a:ext cx="1236663" cy="7302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54"/>
          <p:cNvCxnSpPr>
            <a:stCxn id="14" idx="3"/>
            <a:endCxn id="20" idx="2"/>
          </p:cNvCxnSpPr>
          <p:nvPr/>
        </p:nvCxnSpPr>
        <p:spPr>
          <a:xfrm>
            <a:off x="7213601" y="4216401"/>
            <a:ext cx="1223963" cy="1958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55"/>
          <p:cNvCxnSpPr>
            <a:endCxn id="18" idx="2"/>
          </p:cNvCxnSpPr>
          <p:nvPr/>
        </p:nvCxnSpPr>
        <p:spPr>
          <a:xfrm flipV="1">
            <a:off x="7251700" y="4173538"/>
            <a:ext cx="1206500" cy="595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56"/>
          <p:cNvCxnSpPr>
            <a:stCxn id="13" idx="3"/>
            <a:endCxn id="19" idx="2"/>
          </p:cNvCxnSpPr>
          <p:nvPr/>
        </p:nvCxnSpPr>
        <p:spPr>
          <a:xfrm>
            <a:off x="7207251" y="4787900"/>
            <a:ext cx="1243013" cy="1587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57"/>
          <p:cNvCxnSpPr>
            <a:stCxn id="13" idx="3"/>
            <a:endCxn id="20" idx="2"/>
          </p:cNvCxnSpPr>
          <p:nvPr/>
        </p:nvCxnSpPr>
        <p:spPr>
          <a:xfrm>
            <a:off x="7207251" y="4787901"/>
            <a:ext cx="1230313" cy="13874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58"/>
          <p:cNvCxnSpPr>
            <a:endCxn id="18" idx="2"/>
          </p:cNvCxnSpPr>
          <p:nvPr/>
        </p:nvCxnSpPr>
        <p:spPr>
          <a:xfrm flipV="1">
            <a:off x="7316788" y="4173538"/>
            <a:ext cx="1141412" cy="1993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59"/>
          <p:cNvCxnSpPr>
            <a:endCxn id="19" idx="2"/>
          </p:cNvCxnSpPr>
          <p:nvPr/>
        </p:nvCxnSpPr>
        <p:spPr>
          <a:xfrm flipV="1">
            <a:off x="7305675" y="4946651"/>
            <a:ext cx="1144588" cy="121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0"/>
          <p:cNvCxnSpPr>
            <a:endCxn id="20" idx="2"/>
          </p:cNvCxnSpPr>
          <p:nvPr/>
        </p:nvCxnSpPr>
        <p:spPr>
          <a:xfrm>
            <a:off x="7305675" y="6162675"/>
            <a:ext cx="1131888" cy="12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內容版面配置區 3"/>
          <p:cNvGraphicFramePr>
            <a:graphicFrameLocks/>
          </p:cNvGraphicFramePr>
          <p:nvPr/>
        </p:nvGraphicFramePr>
        <p:xfrm>
          <a:off x="4856164" y="4275139"/>
          <a:ext cx="1804986" cy="17224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742" name="矩形 68"/>
          <p:cNvSpPr>
            <a:spLocks noChangeArrowheads="1"/>
          </p:cNvSpPr>
          <p:nvPr/>
        </p:nvSpPr>
        <p:spPr bwMode="auto">
          <a:xfrm>
            <a:off x="1843088" y="150814"/>
            <a:ext cx="66461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3200" b="1" i="1" u="sng"/>
              <a:t>Convolution v.s. Fully Connected</a:t>
            </a:r>
            <a:endParaRPr lang="zh-TW" altLang="en-US" sz="3200" b="1" i="1" u="sng"/>
          </a:p>
        </p:txBody>
      </p:sp>
      <p:sp>
        <p:nvSpPr>
          <p:cNvPr id="24743" name="文字方塊 69"/>
          <p:cNvSpPr txBox="1">
            <a:spLocks noChangeArrowheads="1"/>
          </p:cNvSpPr>
          <p:nvPr/>
        </p:nvSpPr>
        <p:spPr bwMode="auto">
          <a:xfrm>
            <a:off x="3000375" y="4687889"/>
            <a:ext cx="19367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Fully-connected</a:t>
            </a:r>
            <a:endParaRPr lang="zh-TW" altLang="en-US" sz="2800"/>
          </a:p>
        </p:txBody>
      </p:sp>
      <p:sp>
        <p:nvSpPr>
          <p:cNvPr id="37" name="矩形 71"/>
          <p:cNvSpPr/>
          <p:nvPr/>
        </p:nvSpPr>
        <p:spPr>
          <a:xfrm>
            <a:off x="8256589" y="3797300"/>
            <a:ext cx="915987" cy="27495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8" name="矩形 72"/>
          <p:cNvSpPr/>
          <p:nvPr/>
        </p:nvSpPr>
        <p:spPr>
          <a:xfrm>
            <a:off x="7191375" y="1233488"/>
            <a:ext cx="2084388" cy="20574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29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1924051" y="18494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52" name="文字方塊 4"/>
          <p:cNvSpPr txBox="1">
            <a:spLocks noChangeArrowheads="1"/>
          </p:cNvSpPr>
          <p:nvPr/>
        </p:nvSpPr>
        <p:spPr bwMode="auto">
          <a:xfrm>
            <a:off x="2232026" y="4640263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924051" y="15240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>
            <a:spLocks noChangeArrowheads="1"/>
          </p:cNvSpPr>
          <p:nvPr/>
        </p:nvSpPr>
        <p:spPr bwMode="auto">
          <a:xfrm>
            <a:off x="3370263" y="2365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4050" y="184943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9" name="圖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6" y="1196976"/>
            <a:ext cx="2239963" cy="2227263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33"/>
          <p:cNvCxnSpPr/>
          <p:nvPr/>
        </p:nvCxnSpPr>
        <p:spPr>
          <a:xfrm>
            <a:off x="3546476" y="838201"/>
            <a:ext cx="860425" cy="5699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34"/>
          <p:cNvCxnSpPr/>
          <p:nvPr/>
        </p:nvCxnSpPr>
        <p:spPr>
          <a:xfrm flipV="1">
            <a:off x="3363914" y="1571625"/>
            <a:ext cx="1042987" cy="96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37"/>
          <p:cNvSpPr txBox="1">
            <a:spLocks noChangeArrowheads="1"/>
          </p:cNvSpPr>
          <p:nvPr/>
        </p:nvSpPr>
        <p:spPr bwMode="auto">
          <a:xfrm>
            <a:off x="6969125" y="4921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13" name="文字方塊 38"/>
          <p:cNvSpPr txBox="1">
            <a:spLocks noChangeArrowheads="1"/>
          </p:cNvSpPr>
          <p:nvPr/>
        </p:nvSpPr>
        <p:spPr bwMode="auto">
          <a:xfrm>
            <a:off x="6969125" y="511176"/>
            <a:ext cx="38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14" name="文字方塊 39"/>
          <p:cNvSpPr txBox="1">
            <a:spLocks noChangeArrowheads="1"/>
          </p:cNvSpPr>
          <p:nvPr/>
        </p:nvSpPr>
        <p:spPr bwMode="auto">
          <a:xfrm>
            <a:off x="6969125" y="96043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3</a:t>
            </a:r>
            <a:endParaRPr lang="zh-TW" altLang="en-US"/>
          </a:p>
        </p:txBody>
      </p:sp>
      <p:sp>
        <p:nvSpPr>
          <p:cNvPr id="15" name="文字方塊 40"/>
          <p:cNvSpPr txBox="1">
            <a:spLocks noChangeArrowheads="1"/>
          </p:cNvSpPr>
          <p:nvPr/>
        </p:nvSpPr>
        <p:spPr bwMode="auto">
          <a:xfrm rot="5400000">
            <a:off x="6832601" y="1811338"/>
            <a:ext cx="820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17" name="文字方塊 42"/>
          <p:cNvSpPr txBox="1">
            <a:spLocks noChangeArrowheads="1"/>
          </p:cNvSpPr>
          <p:nvPr/>
        </p:nvSpPr>
        <p:spPr bwMode="auto">
          <a:xfrm>
            <a:off x="6985000" y="2701926"/>
            <a:ext cx="38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8</a:t>
            </a:r>
            <a:endParaRPr lang="zh-TW" altLang="en-US"/>
          </a:p>
        </p:txBody>
      </p:sp>
      <p:sp>
        <p:nvSpPr>
          <p:cNvPr id="18" name="文字方塊 43"/>
          <p:cNvSpPr txBox="1">
            <a:spLocks noChangeArrowheads="1"/>
          </p:cNvSpPr>
          <p:nvPr/>
        </p:nvSpPr>
        <p:spPr bwMode="auto">
          <a:xfrm>
            <a:off x="6985000" y="315118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9</a:t>
            </a:r>
            <a:endParaRPr lang="zh-TW" altLang="en-US"/>
          </a:p>
        </p:txBody>
      </p:sp>
      <p:sp>
        <p:nvSpPr>
          <p:cNvPr id="19" name="文字方塊 44"/>
          <p:cNvSpPr txBox="1">
            <a:spLocks noChangeArrowheads="1"/>
          </p:cNvSpPr>
          <p:nvPr/>
        </p:nvSpPr>
        <p:spPr bwMode="auto">
          <a:xfrm rot="5400000">
            <a:off x="6970713" y="3987801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0" name="文字方塊 45"/>
          <p:cNvSpPr txBox="1">
            <a:spLocks noChangeArrowheads="1"/>
          </p:cNvSpPr>
          <p:nvPr/>
        </p:nvSpPr>
        <p:spPr bwMode="auto">
          <a:xfrm>
            <a:off x="6826250" y="4438651"/>
            <a:ext cx="5222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13</a:t>
            </a:r>
            <a:endParaRPr lang="zh-TW" altLang="en-US"/>
          </a:p>
        </p:txBody>
      </p:sp>
      <p:sp>
        <p:nvSpPr>
          <p:cNvPr id="21" name="文字方塊 46"/>
          <p:cNvSpPr txBox="1">
            <a:spLocks noChangeArrowheads="1"/>
          </p:cNvSpPr>
          <p:nvPr/>
        </p:nvSpPr>
        <p:spPr bwMode="auto">
          <a:xfrm>
            <a:off x="6819901" y="4902201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14</a:t>
            </a:r>
            <a:endParaRPr lang="zh-TW" altLang="en-US"/>
          </a:p>
        </p:txBody>
      </p:sp>
      <p:sp>
        <p:nvSpPr>
          <p:cNvPr id="22" name="文字方塊 47"/>
          <p:cNvSpPr txBox="1">
            <a:spLocks noChangeArrowheads="1"/>
          </p:cNvSpPr>
          <p:nvPr/>
        </p:nvSpPr>
        <p:spPr bwMode="auto">
          <a:xfrm>
            <a:off x="6819900" y="5380038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15</a:t>
            </a:r>
            <a:endParaRPr lang="zh-TW" altLang="en-US"/>
          </a:p>
        </p:txBody>
      </p:sp>
      <p:sp>
        <p:nvSpPr>
          <p:cNvPr id="23" name="文字方塊 48"/>
          <p:cNvSpPr txBox="1">
            <a:spLocks noChangeArrowheads="1"/>
          </p:cNvSpPr>
          <p:nvPr/>
        </p:nvSpPr>
        <p:spPr bwMode="auto">
          <a:xfrm rot="5400000">
            <a:off x="7019132" y="6217445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4" name="文字方塊 49"/>
          <p:cNvSpPr txBox="1">
            <a:spLocks noChangeArrowheads="1"/>
          </p:cNvSpPr>
          <p:nvPr/>
        </p:nvSpPr>
        <p:spPr bwMode="auto">
          <a:xfrm>
            <a:off x="8020050" y="5303838"/>
            <a:ext cx="2370138" cy="1200150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</a:rPr>
              <a:t>Only connect to 9 inputs, not fully connected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5" name="文字方塊 50"/>
          <p:cNvSpPr txBox="1">
            <a:spLocks noChangeArrowheads="1"/>
          </p:cNvSpPr>
          <p:nvPr/>
        </p:nvSpPr>
        <p:spPr bwMode="auto">
          <a:xfrm>
            <a:off x="6978650" y="1408113"/>
            <a:ext cx="38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4:</a:t>
            </a:r>
            <a:endParaRPr lang="zh-TW" altLang="en-US"/>
          </a:p>
        </p:txBody>
      </p:sp>
      <p:sp>
        <p:nvSpPr>
          <p:cNvPr id="26" name="文字方塊 51"/>
          <p:cNvSpPr txBox="1">
            <a:spLocks noChangeArrowheads="1"/>
          </p:cNvSpPr>
          <p:nvPr/>
        </p:nvSpPr>
        <p:spPr bwMode="auto">
          <a:xfrm>
            <a:off x="6753226" y="3562351"/>
            <a:ext cx="63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TW"/>
              <a:t>10:</a:t>
            </a:r>
            <a:endParaRPr lang="zh-TW" altLang="en-US"/>
          </a:p>
        </p:txBody>
      </p:sp>
      <p:sp>
        <p:nvSpPr>
          <p:cNvPr id="27" name="文字方塊 52"/>
          <p:cNvSpPr txBox="1">
            <a:spLocks noChangeArrowheads="1"/>
          </p:cNvSpPr>
          <p:nvPr/>
        </p:nvSpPr>
        <p:spPr bwMode="auto">
          <a:xfrm>
            <a:off x="6815138" y="5789613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16</a:t>
            </a:r>
            <a:endParaRPr lang="zh-TW" altLang="en-US"/>
          </a:p>
        </p:txBody>
      </p:sp>
      <p:sp>
        <p:nvSpPr>
          <p:cNvPr id="28" name="矩形 54"/>
          <p:cNvSpPr/>
          <p:nvPr/>
        </p:nvSpPr>
        <p:spPr>
          <a:xfrm>
            <a:off x="7412039" y="1460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矩形 55"/>
          <p:cNvSpPr/>
          <p:nvPr/>
        </p:nvSpPr>
        <p:spPr>
          <a:xfrm>
            <a:off x="7412039" y="61436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矩形 56"/>
          <p:cNvSpPr/>
          <p:nvPr/>
        </p:nvSpPr>
        <p:spPr>
          <a:xfrm>
            <a:off x="7412039" y="10572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矩形 57"/>
          <p:cNvSpPr/>
          <p:nvPr/>
        </p:nvSpPr>
        <p:spPr>
          <a:xfrm>
            <a:off x="7412039" y="1517651"/>
            <a:ext cx="269875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矩形 58"/>
          <p:cNvSpPr/>
          <p:nvPr/>
        </p:nvSpPr>
        <p:spPr>
          <a:xfrm>
            <a:off x="7412039" y="23558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矩形 59"/>
          <p:cNvSpPr/>
          <p:nvPr/>
        </p:nvSpPr>
        <p:spPr>
          <a:xfrm>
            <a:off x="7412039" y="28257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矩形 60"/>
          <p:cNvSpPr/>
          <p:nvPr/>
        </p:nvSpPr>
        <p:spPr>
          <a:xfrm>
            <a:off x="7412039" y="32670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5" name="矩形 61"/>
          <p:cNvSpPr/>
          <p:nvPr/>
        </p:nvSpPr>
        <p:spPr>
          <a:xfrm>
            <a:off x="7412039" y="37290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矩形 62"/>
          <p:cNvSpPr/>
          <p:nvPr/>
        </p:nvSpPr>
        <p:spPr>
          <a:xfrm>
            <a:off x="7412039" y="451961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7" name="矩形 63"/>
          <p:cNvSpPr/>
          <p:nvPr/>
        </p:nvSpPr>
        <p:spPr>
          <a:xfrm>
            <a:off x="7412039" y="498792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8" name="矩形 64"/>
          <p:cNvSpPr/>
          <p:nvPr/>
        </p:nvSpPr>
        <p:spPr>
          <a:xfrm>
            <a:off x="7412039" y="54308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9" name="矩形 65"/>
          <p:cNvSpPr/>
          <p:nvPr/>
        </p:nvSpPr>
        <p:spPr>
          <a:xfrm>
            <a:off x="7412039" y="589280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40" name="直線單箭頭接點 67"/>
          <p:cNvCxnSpPr>
            <a:stCxn id="28" idx="3"/>
          </p:cNvCxnSpPr>
          <p:nvPr/>
        </p:nvCxnSpPr>
        <p:spPr>
          <a:xfrm>
            <a:off x="7681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68"/>
          <p:cNvCxnSpPr>
            <a:stCxn id="29" idx="3"/>
          </p:cNvCxnSpPr>
          <p:nvPr/>
        </p:nvCxnSpPr>
        <p:spPr>
          <a:xfrm>
            <a:off x="7681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70"/>
          <p:cNvCxnSpPr>
            <a:stCxn id="30" idx="3"/>
          </p:cNvCxnSpPr>
          <p:nvPr/>
        </p:nvCxnSpPr>
        <p:spPr>
          <a:xfrm>
            <a:off x="7681913" y="1192214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78"/>
          <p:cNvCxnSpPr/>
          <p:nvPr/>
        </p:nvCxnSpPr>
        <p:spPr>
          <a:xfrm flipV="1">
            <a:off x="7700963" y="1597026"/>
            <a:ext cx="1350962" cy="893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79"/>
          <p:cNvCxnSpPr>
            <a:endCxn id="49" idx="2"/>
          </p:cNvCxnSpPr>
          <p:nvPr/>
        </p:nvCxnSpPr>
        <p:spPr>
          <a:xfrm flipV="1">
            <a:off x="7700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80"/>
          <p:cNvCxnSpPr>
            <a:endCxn id="49" idx="2"/>
          </p:cNvCxnSpPr>
          <p:nvPr/>
        </p:nvCxnSpPr>
        <p:spPr>
          <a:xfrm flipV="1">
            <a:off x="7700963" y="1536701"/>
            <a:ext cx="1371600" cy="18637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81"/>
          <p:cNvCxnSpPr>
            <a:stCxn id="36" idx="3"/>
          </p:cNvCxnSpPr>
          <p:nvPr/>
        </p:nvCxnSpPr>
        <p:spPr>
          <a:xfrm flipV="1">
            <a:off x="7681913" y="1644650"/>
            <a:ext cx="1350962" cy="30099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82"/>
          <p:cNvCxnSpPr>
            <a:endCxn id="49" idx="2"/>
          </p:cNvCxnSpPr>
          <p:nvPr/>
        </p:nvCxnSpPr>
        <p:spPr>
          <a:xfrm flipV="1">
            <a:off x="7681913" y="1536701"/>
            <a:ext cx="1390650" cy="35655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83"/>
          <p:cNvCxnSpPr>
            <a:endCxn id="49" idx="2"/>
          </p:cNvCxnSpPr>
          <p:nvPr/>
        </p:nvCxnSpPr>
        <p:spPr>
          <a:xfrm flipV="1">
            <a:off x="7681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108"/>
          <p:cNvSpPr>
            <a:spLocks noChangeArrowheads="1"/>
          </p:cNvSpPr>
          <p:nvPr/>
        </p:nvSpPr>
        <p:spPr bwMode="auto">
          <a:xfrm>
            <a:off x="9072564" y="1177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50" name="橢圓 116"/>
          <p:cNvSpPr/>
          <p:nvPr/>
        </p:nvSpPr>
        <p:spPr>
          <a:xfrm>
            <a:off x="1970088" y="160338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117"/>
          <p:cNvSpPr/>
          <p:nvPr/>
        </p:nvSpPr>
        <p:spPr>
          <a:xfrm>
            <a:off x="2522538" y="131763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118"/>
          <p:cNvSpPr/>
          <p:nvPr/>
        </p:nvSpPr>
        <p:spPr>
          <a:xfrm>
            <a:off x="3033713" y="146051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119"/>
          <p:cNvSpPr/>
          <p:nvPr/>
        </p:nvSpPr>
        <p:spPr>
          <a:xfrm>
            <a:off x="1970088" y="619126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120"/>
          <p:cNvSpPr/>
          <p:nvPr/>
        </p:nvSpPr>
        <p:spPr>
          <a:xfrm>
            <a:off x="2522538" y="590551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橢圓 121"/>
          <p:cNvSpPr/>
          <p:nvPr/>
        </p:nvSpPr>
        <p:spPr>
          <a:xfrm>
            <a:off x="3033713" y="603251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6" name="橢圓 122"/>
          <p:cNvSpPr/>
          <p:nvPr/>
        </p:nvSpPr>
        <p:spPr>
          <a:xfrm>
            <a:off x="1982788" y="1074738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7" name="橢圓 123"/>
          <p:cNvSpPr/>
          <p:nvPr/>
        </p:nvSpPr>
        <p:spPr>
          <a:xfrm>
            <a:off x="2535238" y="1046163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8" name="橢圓 124"/>
          <p:cNvSpPr/>
          <p:nvPr/>
        </p:nvSpPr>
        <p:spPr>
          <a:xfrm>
            <a:off x="3046413" y="1058863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9" name="文字方塊 66"/>
          <p:cNvSpPr txBox="1"/>
          <p:nvPr/>
        </p:nvSpPr>
        <p:spPr>
          <a:xfrm>
            <a:off x="1905000" y="5258561"/>
            <a:ext cx="32766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fewer parameters!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26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1924051" y="18494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格 5"/>
          <p:cNvGraphicFramePr>
            <a:graphicFrameLocks noGrp="1"/>
          </p:cNvGraphicFramePr>
          <p:nvPr/>
        </p:nvGraphicFramePr>
        <p:xfrm>
          <a:off x="1924051" y="15240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694" name="文字方塊 6"/>
          <p:cNvSpPr txBox="1">
            <a:spLocks noChangeArrowheads="1"/>
          </p:cNvSpPr>
          <p:nvPr/>
        </p:nvSpPr>
        <p:spPr bwMode="auto">
          <a:xfrm>
            <a:off x="3546475" y="606426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7" name="矩形 7"/>
          <p:cNvSpPr/>
          <p:nvPr/>
        </p:nvSpPr>
        <p:spPr>
          <a:xfrm>
            <a:off x="2435225" y="1835151"/>
            <a:ext cx="1417638" cy="1381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696" name="文字方塊 37"/>
          <p:cNvSpPr txBox="1">
            <a:spLocks noChangeArrowheads="1"/>
          </p:cNvSpPr>
          <p:nvPr/>
        </p:nvSpPr>
        <p:spPr bwMode="auto">
          <a:xfrm>
            <a:off x="6969125" y="4921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1:</a:t>
            </a:r>
            <a:endParaRPr lang="zh-TW" altLang="en-US"/>
          </a:p>
        </p:txBody>
      </p:sp>
      <p:sp>
        <p:nvSpPr>
          <p:cNvPr id="26697" name="文字方塊 38"/>
          <p:cNvSpPr txBox="1">
            <a:spLocks noChangeArrowheads="1"/>
          </p:cNvSpPr>
          <p:nvPr/>
        </p:nvSpPr>
        <p:spPr bwMode="auto">
          <a:xfrm>
            <a:off x="6969125" y="511176"/>
            <a:ext cx="38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2:</a:t>
            </a:r>
            <a:endParaRPr lang="zh-TW" altLang="en-US"/>
          </a:p>
        </p:txBody>
      </p:sp>
      <p:sp>
        <p:nvSpPr>
          <p:cNvPr id="26698" name="文字方塊 39"/>
          <p:cNvSpPr txBox="1">
            <a:spLocks noChangeArrowheads="1"/>
          </p:cNvSpPr>
          <p:nvPr/>
        </p:nvSpPr>
        <p:spPr bwMode="auto">
          <a:xfrm>
            <a:off x="6969125" y="96043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3:</a:t>
            </a:r>
            <a:endParaRPr lang="zh-TW" altLang="en-US"/>
          </a:p>
        </p:txBody>
      </p:sp>
      <p:sp>
        <p:nvSpPr>
          <p:cNvPr id="26699" name="文字方塊 40"/>
          <p:cNvSpPr txBox="1">
            <a:spLocks noChangeArrowheads="1"/>
          </p:cNvSpPr>
          <p:nvPr/>
        </p:nvSpPr>
        <p:spPr bwMode="auto">
          <a:xfrm rot="5400000">
            <a:off x="6832601" y="1811338"/>
            <a:ext cx="820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0" name="文字方塊 41"/>
          <p:cNvSpPr txBox="1">
            <a:spLocks noChangeArrowheads="1"/>
          </p:cNvSpPr>
          <p:nvPr/>
        </p:nvSpPr>
        <p:spPr bwMode="auto">
          <a:xfrm>
            <a:off x="6985000" y="223996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7:</a:t>
            </a:r>
            <a:endParaRPr lang="zh-TW" altLang="en-US"/>
          </a:p>
        </p:txBody>
      </p:sp>
      <p:sp>
        <p:nvSpPr>
          <p:cNvPr id="26701" name="文字方塊 42"/>
          <p:cNvSpPr txBox="1">
            <a:spLocks noChangeArrowheads="1"/>
          </p:cNvSpPr>
          <p:nvPr/>
        </p:nvSpPr>
        <p:spPr bwMode="auto">
          <a:xfrm>
            <a:off x="6985000" y="2701926"/>
            <a:ext cx="38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8:</a:t>
            </a:r>
            <a:endParaRPr lang="zh-TW" altLang="en-US"/>
          </a:p>
        </p:txBody>
      </p:sp>
      <p:sp>
        <p:nvSpPr>
          <p:cNvPr id="26702" name="文字方塊 43"/>
          <p:cNvSpPr txBox="1">
            <a:spLocks noChangeArrowheads="1"/>
          </p:cNvSpPr>
          <p:nvPr/>
        </p:nvSpPr>
        <p:spPr bwMode="auto">
          <a:xfrm>
            <a:off x="6985000" y="315118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9:</a:t>
            </a:r>
            <a:endParaRPr lang="zh-TW" altLang="en-US"/>
          </a:p>
        </p:txBody>
      </p:sp>
      <p:sp>
        <p:nvSpPr>
          <p:cNvPr id="26703" name="文字方塊 44"/>
          <p:cNvSpPr txBox="1">
            <a:spLocks noChangeArrowheads="1"/>
          </p:cNvSpPr>
          <p:nvPr/>
        </p:nvSpPr>
        <p:spPr bwMode="auto">
          <a:xfrm rot="5400000">
            <a:off x="6970713" y="3987801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4" name="文字方塊 45"/>
          <p:cNvSpPr txBox="1">
            <a:spLocks noChangeArrowheads="1"/>
          </p:cNvSpPr>
          <p:nvPr/>
        </p:nvSpPr>
        <p:spPr bwMode="auto">
          <a:xfrm>
            <a:off x="6826250" y="4438651"/>
            <a:ext cx="5222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13:</a:t>
            </a:r>
            <a:endParaRPr lang="zh-TW" altLang="en-US"/>
          </a:p>
        </p:txBody>
      </p:sp>
      <p:sp>
        <p:nvSpPr>
          <p:cNvPr id="26705" name="文字方塊 46"/>
          <p:cNvSpPr txBox="1">
            <a:spLocks noChangeArrowheads="1"/>
          </p:cNvSpPr>
          <p:nvPr/>
        </p:nvSpPr>
        <p:spPr bwMode="auto">
          <a:xfrm>
            <a:off x="6819901" y="4902201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14:</a:t>
            </a:r>
            <a:endParaRPr lang="zh-TW" altLang="en-US"/>
          </a:p>
        </p:txBody>
      </p:sp>
      <p:sp>
        <p:nvSpPr>
          <p:cNvPr id="26706" name="文字方塊 47"/>
          <p:cNvSpPr txBox="1">
            <a:spLocks noChangeArrowheads="1"/>
          </p:cNvSpPr>
          <p:nvPr/>
        </p:nvSpPr>
        <p:spPr bwMode="auto">
          <a:xfrm>
            <a:off x="6819900" y="5380038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15:</a:t>
            </a:r>
            <a:endParaRPr lang="zh-TW" altLang="en-US"/>
          </a:p>
        </p:txBody>
      </p:sp>
      <p:sp>
        <p:nvSpPr>
          <p:cNvPr id="26707" name="文字方塊 48"/>
          <p:cNvSpPr txBox="1">
            <a:spLocks noChangeArrowheads="1"/>
          </p:cNvSpPr>
          <p:nvPr/>
        </p:nvSpPr>
        <p:spPr bwMode="auto">
          <a:xfrm rot="5400000">
            <a:off x="7019132" y="6217445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8" name="文字方塊 50"/>
          <p:cNvSpPr txBox="1">
            <a:spLocks noChangeArrowheads="1"/>
          </p:cNvSpPr>
          <p:nvPr/>
        </p:nvSpPr>
        <p:spPr bwMode="auto">
          <a:xfrm>
            <a:off x="6978650" y="1408113"/>
            <a:ext cx="38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4:</a:t>
            </a:r>
            <a:endParaRPr lang="zh-TW" altLang="en-US"/>
          </a:p>
        </p:txBody>
      </p:sp>
      <p:sp>
        <p:nvSpPr>
          <p:cNvPr id="26709" name="文字方塊 51"/>
          <p:cNvSpPr txBox="1">
            <a:spLocks noChangeArrowheads="1"/>
          </p:cNvSpPr>
          <p:nvPr/>
        </p:nvSpPr>
        <p:spPr bwMode="auto">
          <a:xfrm>
            <a:off x="6753226" y="3562351"/>
            <a:ext cx="63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TW"/>
              <a:t>10:</a:t>
            </a:r>
            <a:endParaRPr lang="zh-TW" altLang="en-US"/>
          </a:p>
        </p:txBody>
      </p:sp>
      <p:sp>
        <p:nvSpPr>
          <p:cNvPr id="26710" name="文字方塊 52"/>
          <p:cNvSpPr txBox="1">
            <a:spLocks noChangeArrowheads="1"/>
          </p:cNvSpPr>
          <p:nvPr/>
        </p:nvSpPr>
        <p:spPr bwMode="auto">
          <a:xfrm>
            <a:off x="6815138" y="5789613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16:</a:t>
            </a:r>
            <a:endParaRPr lang="zh-TW" altLang="en-US"/>
          </a:p>
        </p:txBody>
      </p:sp>
      <p:sp>
        <p:nvSpPr>
          <p:cNvPr id="23" name="矩形 54"/>
          <p:cNvSpPr/>
          <p:nvPr/>
        </p:nvSpPr>
        <p:spPr>
          <a:xfrm>
            <a:off x="7412039" y="1460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矩形 55"/>
          <p:cNvSpPr/>
          <p:nvPr/>
        </p:nvSpPr>
        <p:spPr>
          <a:xfrm>
            <a:off x="7412039" y="61436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5" name="矩形 56"/>
          <p:cNvSpPr/>
          <p:nvPr/>
        </p:nvSpPr>
        <p:spPr>
          <a:xfrm>
            <a:off x="7412039" y="10572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6" name="矩形 57"/>
          <p:cNvSpPr/>
          <p:nvPr/>
        </p:nvSpPr>
        <p:spPr>
          <a:xfrm>
            <a:off x="7412039" y="1517651"/>
            <a:ext cx="269875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7" name="矩形 58"/>
          <p:cNvSpPr/>
          <p:nvPr/>
        </p:nvSpPr>
        <p:spPr>
          <a:xfrm>
            <a:off x="7412039" y="23558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矩形 59"/>
          <p:cNvSpPr/>
          <p:nvPr/>
        </p:nvSpPr>
        <p:spPr>
          <a:xfrm>
            <a:off x="7412039" y="28257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矩形 60"/>
          <p:cNvSpPr/>
          <p:nvPr/>
        </p:nvSpPr>
        <p:spPr>
          <a:xfrm>
            <a:off x="7412039" y="32670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矩形 61"/>
          <p:cNvSpPr/>
          <p:nvPr/>
        </p:nvSpPr>
        <p:spPr>
          <a:xfrm>
            <a:off x="7412039" y="37290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矩形 62"/>
          <p:cNvSpPr/>
          <p:nvPr/>
        </p:nvSpPr>
        <p:spPr>
          <a:xfrm>
            <a:off x="7412039" y="451961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矩形 63"/>
          <p:cNvSpPr/>
          <p:nvPr/>
        </p:nvSpPr>
        <p:spPr>
          <a:xfrm>
            <a:off x="7412039" y="498792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矩形 64"/>
          <p:cNvSpPr/>
          <p:nvPr/>
        </p:nvSpPr>
        <p:spPr>
          <a:xfrm>
            <a:off x="7412039" y="54308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矩形 65"/>
          <p:cNvSpPr/>
          <p:nvPr/>
        </p:nvSpPr>
        <p:spPr>
          <a:xfrm>
            <a:off x="7412039" y="589280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35" name="直線單箭頭接點 67"/>
          <p:cNvCxnSpPr>
            <a:stCxn id="23" idx="3"/>
          </p:cNvCxnSpPr>
          <p:nvPr/>
        </p:nvCxnSpPr>
        <p:spPr>
          <a:xfrm>
            <a:off x="7681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68"/>
          <p:cNvCxnSpPr>
            <a:stCxn id="24" idx="3"/>
          </p:cNvCxnSpPr>
          <p:nvPr/>
        </p:nvCxnSpPr>
        <p:spPr>
          <a:xfrm>
            <a:off x="7681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70"/>
          <p:cNvCxnSpPr>
            <a:stCxn id="25" idx="3"/>
          </p:cNvCxnSpPr>
          <p:nvPr/>
        </p:nvCxnSpPr>
        <p:spPr>
          <a:xfrm>
            <a:off x="7681913" y="1192214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78"/>
          <p:cNvCxnSpPr/>
          <p:nvPr/>
        </p:nvCxnSpPr>
        <p:spPr>
          <a:xfrm flipV="1">
            <a:off x="7700963" y="1597026"/>
            <a:ext cx="1350962" cy="893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9"/>
          <p:cNvCxnSpPr>
            <a:endCxn id="44" idx="2"/>
          </p:cNvCxnSpPr>
          <p:nvPr/>
        </p:nvCxnSpPr>
        <p:spPr>
          <a:xfrm flipV="1">
            <a:off x="7700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80"/>
          <p:cNvCxnSpPr>
            <a:endCxn id="44" idx="2"/>
          </p:cNvCxnSpPr>
          <p:nvPr/>
        </p:nvCxnSpPr>
        <p:spPr>
          <a:xfrm flipV="1">
            <a:off x="7700963" y="1536701"/>
            <a:ext cx="1371600" cy="18637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81"/>
          <p:cNvCxnSpPr>
            <a:stCxn id="31" idx="3"/>
          </p:cNvCxnSpPr>
          <p:nvPr/>
        </p:nvCxnSpPr>
        <p:spPr>
          <a:xfrm flipV="1">
            <a:off x="7681913" y="1644650"/>
            <a:ext cx="1350962" cy="30099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82"/>
          <p:cNvCxnSpPr>
            <a:endCxn id="44" idx="2"/>
          </p:cNvCxnSpPr>
          <p:nvPr/>
        </p:nvCxnSpPr>
        <p:spPr>
          <a:xfrm flipV="1">
            <a:off x="7681913" y="1536701"/>
            <a:ext cx="1390650" cy="35655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83"/>
          <p:cNvCxnSpPr>
            <a:endCxn id="44" idx="2"/>
          </p:cNvCxnSpPr>
          <p:nvPr/>
        </p:nvCxnSpPr>
        <p:spPr>
          <a:xfrm flipV="1">
            <a:off x="7681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108"/>
          <p:cNvSpPr>
            <a:spLocks noChangeArrowheads="1"/>
          </p:cNvSpPr>
          <p:nvPr/>
        </p:nvSpPr>
        <p:spPr bwMode="auto">
          <a:xfrm>
            <a:off x="9072564" y="1177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5" name="橢圓 109"/>
          <p:cNvSpPr>
            <a:spLocks noChangeArrowheads="1"/>
          </p:cNvSpPr>
          <p:nvPr/>
        </p:nvSpPr>
        <p:spPr bwMode="auto">
          <a:xfrm>
            <a:off x="9051926" y="2973389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6" name="橢圓 116"/>
          <p:cNvSpPr/>
          <p:nvPr/>
        </p:nvSpPr>
        <p:spPr>
          <a:xfrm>
            <a:off x="1970088" y="160338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橢圓 117"/>
          <p:cNvSpPr/>
          <p:nvPr/>
        </p:nvSpPr>
        <p:spPr>
          <a:xfrm>
            <a:off x="2522538" y="131763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橢圓 118"/>
          <p:cNvSpPr/>
          <p:nvPr/>
        </p:nvSpPr>
        <p:spPr>
          <a:xfrm>
            <a:off x="3033713" y="146051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9" name="橢圓 119"/>
          <p:cNvSpPr/>
          <p:nvPr/>
        </p:nvSpPr>
        <p:spPr>
          <a:xfrm>
            <a:off x="1970088" y="619126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0" name="橢圓 120"/>
          <p:cNvSpPr/>
          <p:nvPr/>
        </p:nvSpPr>
        <p:spPr>
          <a:xfrm>
            <a:off x="2522538" y="590551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121"/>
          <p:cNvSpPr/>
          <p:nvPr/>
        </p:nvSpPr>
        <p:spPr>
          <a:xfrm>
            <a:off x="3033713" y="603251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122"/>
          <p:cNvSpPr/>
          <p:nvPr/>
        </p:nvSpPr>
        <p:spPr>
          <a:xfrm>
            <a:off x="1982788" y="1074738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123"/>
          <p:cNvSpPr/>
          <p:nvPr/>
        </p:nvSpPr>
        <p:spPr>
          <a:xfrm>
            <a:off x="2535238" y="1046163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124"/>
          <p:cNvSpPr/>
          <p:nvPr/>
        </p:nvSpPr>
        <p:spPr>
          <a:xfrm>
            <a:off x="3046413" y="1058863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文字方塊 66"/>
          <p:cNvSpPr txBox="1">
            <a:spLocks noChangeArrowheads="1"/>
          </p:cNvSpPr>
          <p:nvPr/>
        </p:nvSpPr>
        <p:spPr bwMode="auto">
          <a:xfrm>
            <a:off x="8039100" y="5761039"/>
            <a:ext cx="2628900" cy="46037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</a:rPr>
              <a:t>Shared weights</a:t>
            </a:r>
            <a:endParaRPr lang="zh-TW" altLang="en-US">
              <a:solidFill>
                <a:srgbClr val="000000"/>
              </a:solidFill>
            </a:endParaRPr>
          </a:p>
        </p:txBody>
      </p:sp>
      <p:cxnSp>
        <p:nvCxnSpPr>
          <p:cNvPr id="56" name="直線單箭頭接點 71"/>
          <p:cNvCxnSpPr>
            <a:stCxn id="24" idx="3"/>
            <a:endCxn id="45" idx="2"/>
          </p:cNvCxnSpPr>
          <p:nvPr/>
        </p:nvCxnSpPr>
        <p:spPr>
          <a:xfrm>
            <a:off x="7681913" y="749300"/>
            <a:ext cx="1370012" cy="25844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72"/>
          <p:cNvCxnSpPr>
            <a:stCxn id="25" idx="3"/>
            <a:endCxn id="45" idx="2"/>
          </p:cNvCxnSpPr>
          <p:nvPr/>
        </p:nvCxnSpPr>
        <p:spPr>
          <a:xfrm>
            <a:off x="7681913" y="1192214"/>
            <a:ext cx="1370012" cy="2141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73"/>
          <p:cNvCxnSpPr>
            <a:stCxn id="26" idx="3"/>
            <a:endCxn id="45" idx="2"/>
          </p:cNvCxnSpPr>
          <p:nvPr/>
        </p:nvCxnSpPr>
        <p:spPr>
          <a:xfrm>
            <a:off x="7681913" y="1654176"/>
            <a:ext cx="1370012" cy="167957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74"/>
          <p:cNvCxnSpPr>
            <a:endCxn id="45" idx="2"/>
          </p:cNvCxnSpPr>
          <p:nvPr/>
        </p:nvCxnSpPr>
        <p:spPr>
          <a:xfrm>
            <a:off x="7710489" y="2981326"/>
            <a:ext cx="1341437" cy="3524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75"/>
          <p:cNvCxnSpPr>
            <a:endCxn id="45" idx="2"/>
          </p:cNvCxnSpPr>
          <p:nvPr/>
        </p:nvCxnSpPr>
        <p:spPr>
          <a:xfrm flipV="1">
            <a:off x="7697789" y="3333751"/>
            <a:ext cx="1354137" cy="12541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76"/>
          <p:cNvCxnSpPr>
            <a:endCxn id="45" idx="2"/>
          </p:cNvCxnSpPr>
          <p:nvPr/>
        </p:nvCxnSpPr>
        <p:spPr>
          <a:xfrm flipV="1">
            <a:off x="7697789" y="3333751"/>
            <a:ext cx="1354137" cy="5699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77"/>
          <p:cNvCxnSpPr>
            <a:stCxn id="32" idx="3"/>
          </p:cNvCxnSpPr>
          <p:nvPr/>
        </p:nvCxnSpPr>
        <p:spPr>
          <a:xfrm flipV="1">
            <a:off x="7681914" y="3360739"/>
            <a:ext cx="1336675" cy="176212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84"/>
          <p:cNvCxnSpPr>
            <a:stCxn id="33" idx="3"/>
          </p:cNvCxnSpPr>
          <p:nvPr/>
        </p:nvCxnSpPr>
        <p:spPr>
          <a:xfrm flipV="1">
            <a:off x="7681913" y="3327401"/>
            <a:ext cx="1358900" cy="223837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85"/>
          <p:cNvCxnSpPr>
            <a:stCxn id="34" idx="3"/>
          </p:cNvCxnSpPr>
          <p:nvPr/>
        </p:nvCxnSpPr>
        <p:spPr>
          <a:xfrm flipV="1">
            <a:off x="7681914" y="3389314"/>
            <a:ext cx="1343025" cy="26384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53" name="文字方塊 87"/>
          <p:cNvSpPr txBox="1">
            <a:spLocks noChangeArrowheads="1"/>
          </p:cNvSpPr>
          <p:nvPr/>
        </p:nvSpPr>
        <p:spPr bwMode="auto">
          <a:xfrm>
            <a:off x="2232026" y="4640263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pic>
        <p:nvPicPr>
          <p:cNvPr id="66" name="圖片 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1216025"/>
            <a:ext cx="2230438" cy="2243138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直線單箭頭接點 34"/>
          <p:cNvCxnSpPr/>
          <p:nvPr/>
        </p:nvCxnSpPr>
        <p:spPr>
          <a:xfrm flipV="1">
            <a:off x="3852863" y="1557338"/>
            <a:ext cx="944562" cy="9334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33"/>
          <p:cNvCxnSpPr/>
          <p:nvPr/>
        </p:nvCxnSpPr>
        <p:spPr>
          <a:xfrm>
            <a:off x="3546475" y="838200"/>
            <a:ext cx="125095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91"/>
          <p:cNvSpPr txBox="1"/>
          <p:nvPr/>
        </p:nvSpPr>
        <p:spPr>
          <a:xfrm>
            <a:off x="2133600" y="5257801"/>
            <a:ext cx="3483048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Fewer parameters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70" name="文字方塊 92"/>
          <p:cNvSpPr txBox="1"/>
          <p:nvPr/>
        </p:nvSpPr>
        <p:spPr>
          <a:xfrm>
            <a:off x="2153478" y="5937960"/>
            <a:ext cx="3485322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Even fewer parameters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09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Deep learning is deep neural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But what is a neural network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609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29" y="0"/>
            <a:ext cx="7819971" cy="67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smtClean="0"/>
              <a:t>The whole CNN</a:t>
            </a:r>
            <a:endParaRPr lang="zh-TW" altLang="en-US" smtClean="0"/>
          </a:p>
        </p:txBody>
      </p:sp>
      <p:grpSp>
        <p:nvGrpSpPr>
          <p:cNvPr id="27650" name="群組 3"/>
          <p:cNvGrpSpPr>
            <a:grpSpLocks/>
          </p:cNvGrpSpPr>
          <p:nvPr/>
        </p:nvGrpSpPr>
        <p:grpSpPr bwMode="auto">
          <a:xfrm>
            <a:off x="2273301" y="2274888"/>
            <a:ext cx="2906713" cy="3200400"/>
            <a:chOff x="-1626455" y="3999117"/>
            <a:chExt cx="2906568" cy="3201477"/>
          </a:xfrm>
        </p:grpSpPr>
        <p:pic>
          <p:nvPicPr>
            <p:cNvPr id="27678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/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7651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文字方塊 8"/>
          <p:cNvSpPr txBox="1">
            <a:spLocks noChangeArrowheads="1"/>
          </p:cNvSpPr>
          <p:nvPr/>
        </p:nvSpPr>
        <p:spPr bwMode="auto">
          <a:xfrm>
            <a:off x="2801939" y="1706564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/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Convolution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矩形 12"/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/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/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/>
          <p:cNvSpPr txBox="1"/>
          <p:nvPr/>
        </p:nvSpPr>
        <p:spPr>
          <a:xfrm>
            <a:off x="4848219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5" name="向下箭號 11"/>
          <p:cNvSpPr/>
          <p:nvPr/>
        </p:nvSpPr>
        <p:spPr>
          <a:xfrm>
            <a:off x="7392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/>
          <p:cNvSpPr/>
          <p:nvPr/>
        </p:nvSpPr>
        <p:spPr>
          <a:xfrm>
            <a:off x="7392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/>
          <p:cNvSpPr/>
          <p:nvPr/>
        </p:nvSpPr>
        <p:spPr>
          <a:xfrm>
            <a:off x="7392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/>
          <p:cNvSpPr/>
          <p:nvPr/>
        </p:nvSpPr>
        <p:spPr>
          <a:xfrm>
            <a:off x="7392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/>
          <p:cNvSpPr/>
          <p:nvPr/>
        </p:nvSpPr>
        <p:spPr>
          <a:xfrm rot="10800000">
            <a:off x="6405563" y="5753101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/>
          <p:cNvSpPr/>
          <p:nvPr/>
        </p:nvSpPr>
        <p:spPr>
          <a:xfrm rot="16200000">
            <a:off x="3678238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674" name="文字方塊 20"/>
          <p:cNvSpPr txBox="1">
            <a:spLocks noChangeArrowheads="1"/>
          </p:cNvSpPr>
          <p:nvPr/>
        </p:nvSpPr>
        <p:spPr bwMode="auto">
          <a:xfrm>
            <a:off x="8948739" y="3414713"/>
            <a:ext cx="16906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22" name="左大括弧 22"/>
          <p:cNvSpPr/>
          <p:nvPr/>
        </p:nvSpPr>
        <p:spPr>
          <a:xfrm flipH="1">
            <a:off x="8550276" y="1806576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矩形 23"/>
          <p:cNvSpPr/>
          <p:nvPr/>
        </p:nvSpPr>
        <p:spPr>
          <a:xfrm>
            <a:off x="6692901" y="2976563"/>
            <a:ext cx="1857375" cy="696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5"/>
          <p:cNvSpPr/>
          <p:nvPr/>
        </p:nvSpPr>
        <p:spPr>
          <a:xfrm>
            <a:off x="6692901" y="5080001"/>
            <a:ext cx="1857375" cy="696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376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smtClean="0"/>
              <a:t>Max Pooling</a:t>
            </a:r>
            <a:endParaRPr lang="zh-TW" altLang="en-US" smtClean="0"/>
          </a:p>
        </p:txBody>
      </p:sp>
      <p:sp>
        <p:nvSpPr>
          <p:cNvPr id="5" name="橢圓 11"/>
          <p:cNvSpPr>
            <a:spLocks noChangeArrowheads="1"/>
          </p:cNvSpPr>
          <p:nvPr/>
        </p:nvSpPr>
        <p:spPr bwMode="auto">
          <a:xfrm>
            <a:off x="2419350" y="3284539"/>
            <a:ext cx="719138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" name="橢圓 12"/>
          <p:cNvSpPr>
            <a:spLocks noChangeArrowheads="1"/>
          </p:cNvSpPr>
          <p:nvPr/>
        </p:nvSpPr>
        <p:spPr bwMode="auto">
          <a:xfrm>
            <a:off x="3260726" y="32845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橢圓 13"/>
          <p:cNvSpPr>
            <a:spLocks noChangeArrowheads="1"/>
          </p:cNvSpPr>
          <p:nvPr/>
        </p:nvSpPr>
        <p:spPr bwMode="auto">
          <a:xfrm>
            <a:off x="4103689" y="32845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" name="橢圓 14"/>
          <p:cNvSpPr>
            <a:spLocks noChangeArrowheads="1"/>
          </p:cNvSpPr>
          <p:nvPr/>
        </p:nvSpPr>
        <p:spPr bwMode="auto">
          <a:xfrm>
            <a:off x="4945064" y="32845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9" name="橢圓 15"/>
          <p:cNvSpPr>
            <a:spLocks noChangeArrowheads="1"/>
          </p:cNvSpPr>
          <p:nvPr/>
        </p:nvSpPr>
        <p:spPr bwMode="auto">
          <a:xfrm>
            <a:off x="2419350" y="4084639"/>
            <a:ext cx="719138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" name="橢圓 16"/>
          <p:cNvSpPr>
            <a:spLocks noChangeArrowheads="1"/>
          </p:cNvSpPr>
          <p:nvPr/>
        </p:nvSpPr>
        <p:spPr bwMode="auto">
          <a:xfrm>
            <a:off x="3260726" y="40846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7"/>
          <p:cNvSpPr>
            <a:spLocks noChangeArrowheads="1"/>
          </p:cNvSpPr>
          <p:nvPr/>
        </p:nvSpPr>
        <p:spPr bwMode="auto">
          <a:xfrm>
            <a:off x="4103689" y="40846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橢圓 18"/>
          <p:cNvSpPr>
            <a:spLocks noChangeArrowheads="1"/>
          </p:cNvSpPr>
          <p:nvPr/>
        </p:nvSpPr>
        <p:spPr bwMode="auto">
          <a:xfrm>
            <a:off x="4945064" y="40846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3" name="橢圓 19"/>
          <p:cNvSpPr>
            <a:spLocks noChangeArrowheads="1"/>
          </p:cNvSpPr>
          <p:nvPr/>
        </p:nvSpPr>
        <p:spPr bwMode="auto">
          <a:xfrm>
            <a:off x="2419350" y="4943475"/>
            <a:ext cx="719138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橢圓 20"/>
          <p:cNvSpPr>
            <a:spLocks noChangeArrowheads="1"/>
          </p:cNvSpPr>
          <p:nvPr/>
        </p:nvSpPr>
        <p:spPr bwMode="auto">
          <a:xfrm>
            <a:off x="3260726" y="494347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橢圓 21"/>
          <p:cNvSpPr>
            <a:spLocks noChangeArrowheads="1"/>
          </p:cNvSpPr>
          <p:nvPr/>
        </p:nvSpPr>
        <p:spPr bwMode="auto">
          <a:xfrm>
            <a:off x="4103689" y="49434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6" name="橢圓 22"/>
          <p:cNvSpPr>
            <a:spLocks noChangeArrowheads="1"/>
          </p:cNvSpPr>
          <p:nvPr/>
        </p:nvSpPr>
        <p:spPr bwMode="auto">
          <a:xfrm>
            <a:off x="4945064" y="49434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" name="橢圓 23"/>
          <p:cNvSpPr>
            <a:spLocks noChangeArrowheads="1"/>
          </p:cNvSpPr>
          <p:nvPr/>
        </p:nvSpPr>
        <p:spPr bwMode="auto">
          <a:xfrm>
            <a:off x="2419350" y="5743575"/>
            <a:ext cx="719138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8" name="橢圓 24"/>
          <p:cNvSpPr>
            <a:spLocks noChangeArrowheads="1"/>
          </p:cNvSpPr>
          <p:nvPr/>
        </p:nvSpPr>
        <p:spPr bwMode="auto">
          <a:xfrm>
            <a:off x="3260726" y="574357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9" name="橢圓 25"/>
          <p:cNvSpPr>
            <a:spLocks noChangeArrowheads="1"/>
          </p:cNvSpPr>
          <p:nvPr/>
        </p:nvSpPr>
        <p:spPr bwMode="auto">
          <a:xfrm>
            <a:off x="4103689" y="57435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0" name="橢圓 26"/>
          <p:cNvSpPr>
            <a:spLocks noChangeArrowheads="1"/>
          </p:cNvSpPr>
          <p:nvPr/>
        </p:nvSpPr>
        <p:spPr bwMode="auto">
          <a:xfrm>
            <a:off x="4945064" y="57435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21" name="表格 34"/>
          <p:cNvGraphicFramePr>
            <a:graphicFrameLocks noGrp="1"/>
          </p:cNvGraphicFramePr>
          <p:nvPr/>
        </p:nvGraphicFramePr>
        <p:xfrm>
          <a:off x="7235826" y="161766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文字方塊 35"/>
          <p:cNvSpPr txBox="1">
            <a:spLocks noChangeArrowheads="1"/>
          </p:cNvSpPr>
          <p:nvPr/>
        </p:nvSpPr>
        <p:spPr bwMode="auto">
          <a:xfrm>
            <a:off x="8724900" y="2085976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23" name="橢圓 41"/>
          <p:cNvSpPr>
            <a:spLocks noChangeArrowheads="1"/>
          </p:cNvSpPr>
          <p:nvPr/>
        </p:nvSpPr>
        <p:spPr bwMode="auto">
          <a:xfrm>
            <a:off x="6588126" y="33543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4" name="橢圓 42"/>
          <p:cNvSpPr>
            <a:spLocks noChangeArrowheads="1"/>
          </p:cNvSpPr>
          <p:nvPr/>
        </p:nvSpPr>
        <p:spPr bwMode="auto">
          <a:xfrm>
            <a:off x="7429501" y="33543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5" name="橢圓 43"/>
          <p:cNvSpPr>
            <a:spLocks noChangeArrowheads="1"/>
          </p:cNvSpPr>
          <p:nvPr/>
        </p:nvSpPr>
        <p:spPr bwMode="auto">
          <a:xfrm>
            <a:off x="8272464" y="33543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6" name="橢圓 44"/>
          <p:cNvSpPr>
            <a:spLocks noChangeArrowheads="1"/>
          </p:cNvSpPr>
          <p:nvPr/>
        </p:nvSpPr>
        <p:spPr bwMode="auto">
          <a:xfrm>
            <a:off x="9113839" y="33543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7" name="橢圓 45"/>
          <p:cNvSpPr>
            <a:spLocks noChangeArrowheads="1"/>
          </p:cNvSpPr>
          <p:nvPr/>
        </p:nvSpPr>
        <p:spPr bwMode="auto">
          <a:xfrm>
            <a:off x="6588126" y="41544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8" name="橢圓 46"/>
          <p:cNvSpPr>
            <a:spLocks noChangeArrowheads="1"/>
          </p:cNvSpPr>
          <p:nvPr/>
        </p:nvSpPr>
        <p:spPr bwMode="auto">
          <a:xfrm>
            <a:off x="7429501" y="41544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9" name="橢圓 47"/>
          <p:cNvSpPr>
            <a:spLocks noChangeArrowheads="1"/>
          </p:cNvSpPr>
          <p:nvPr/>
        </p:nvSpPr>
        <p:spPr bwMode="auto">
          <a:xfrm>
            <a:off x="8272464" y="41544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0" name="橢圓 48"/>
          <p:cNvSpPr>
            <a:spLocks noChangeArrowheads="1"/>
          </p:cNvSpPr>
          <p:nvPr/>
        </p:nvSpPr>
        <p:spPr bwMode="auto">
          <a:xfrm>
            <a:off x="9113839" y="41544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1" name="橢圓 49"/>
          <p:cNvSpPr>
            <a:spLocks noChangeArrowheads="1"/>
          </p:cNvSpPr>
          <p:nvPr/>
        </p:nvSpPr>
        <p:spPr bwMode="auto">
          <a:xfrm>
            <a:off x="6588126" y="50117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2" name="橢圓 50"/>
          <p:cNvSpPr>
            <a:spLocks noChangeArrowheads="1"/>
          </p:cNvSpPr>
          <p:nvPr/>
        </p:nvSpPr>
        <p:spPr bwMode="auto">
          <a:xfrm>
            <a:off x="7429501" y="50117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3" name="橢圓 51"/>
          <p:cNvSpPr>
            <a:spLocks noChangeArrowheads="1"/>
          </p:cNvSpPr>
          <p:nvPr/>
        </p:nvSpPr>
        <p:spPr bwMode="auto">
          <a:xfrm>
            <a:off x="8272464" y="50117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4" name="橢圓 52"/>
          <p:cNvSpPr>
            <a:spLocks noChangeArrowheads="1"/>
          </p:cNvSpPr>
          <p:nvPr/>
        </p:nvSpPr>
        <p:spPr bwMode="auto">
          <a:xfrm>
            <a:off x="9113839" y="50117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5" name="橢圓 53"/>
          <p:cNvSpPr>
            <a:spLocks noChangeArrowheads="1"/>
          </p:cNvSpPr>
          <p:nvPr/>
        </p:nvSpPr>
        <p:spPr bwMode="auto">
          <a:xfrm>
            <a:off x="6588126" y="58118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6" name="橢圓 54"/>
          <p:cNvSpPr>
            <a:spLocks noChangeArrowheads="1"/>
          </p:cNvSpPr>
          <p:nvPr/>
        </p:nvSpPr>
        <p:spPr bwMode="auto">
          <a:xfrm>
            <a:off x="7429501" y="58118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7" name="橢圓 55"/>
          <p:cNvSpPr>
            <a:spLocks noChangeArrowheads="1"/>
          </p:cNvSpPr>
          <p:nvPr/>
        </p:nvSpPr>
        <p:spPr bwMode="auto">
          <a:xfrm>
            <a:off x="8272464" y="58118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-4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8" name="橢圓 56"/>
          <p:cNvSpPr>
            <a:spLocks noChangeArrowheads="1"/>
          </p:cNvSpPr>
          <p:nvPr/>
        </p:nvSpPr>
        <p:spPr bwMode="auto">
          <a:xfrm>
            <a:off x="9113839" y="58118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39" name="表格 57"/>
          <p:cNvGraphicFramePr>
            <a:graphicFrameLocks noGrp="1"/>
          </p:cNvGraphicFramePr>
          <p:nvPr/>
        </p:nvGraphicFramePr>
        <p:xfrm>
          <a:off x="3230564" y="161766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文字方塊 58"/>
          <p:cNvSpPr txBox="1">
            <a:spLocks noChangeArrowheads="1"/>
          </p:cNvSpPr>
          <p:nvPr/>
        </p:nvSpPr>
        <p:spPr bwMode="auto">
          <a:xfrm>
            <a:off x="4852988" y="207168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41" name="矩形 2"/>
          <p:cNvSpPr/>
          <p:nvPr/>
        </p:nvSpPr>
        <p:spPr>
          <a:xfrm>
            <a:off x="2419350" y="3284539"/>
            <a:ext cx="1562100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2" name="矩形 67"/>
          <p:cNvSpPr/>
          <p:nvPr/>
        </p:nvSpPr>
        <p:spPr>
          <a:xfrm>
            <a:off x="4103688" y="3284539"/>
            <a:ext cx="1560512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3" name="矩形 68"/>
          <p:cNvSpPr/>
          <p:nvPr/>
        </p:nvSpPr>
        <p:spPr>
          <a:xfrm>
            <a:off x="2419350" y="4940301"/>
            <a:ext cx="1562100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4" name="矩形 69"/>
          <p:cNvSpPr/>
          <p:nvPr/>
        </p:nvSpPr>
        <p:spPr>
          <a:xfrm>
            <a:off x="4103688" y="4940301"/>
            <a:ext cx="1560512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5" name="矩形 70"/>
          <p:cNvSpPr/>
          <p:nvPr/>
        </p:nvSpPr>
        <p:spPr>
          <a:xfrm>
            <a:off x="6588125" y="3325814"/>
            <a:ext cx="1562100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6" name="矩形 71"/>
          <p:cNvSpPr/>
          <p:nvPr/>
        </p:nvSpPr>
        <p:spPr>
          <a:xfrm>
            <a:off x="8272463" y="3325814"/>
            <a:ext cx="1560512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矩形 72"/>
          <p:cNvSpPr/>
          <p:nvPr/>
        </p:nvSpPr>
        <p:spPr>
          <a:xfrm>
            <a:off x="6588125" y="4981575"/>
            <a:ext cx="1562100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矩形 73"/>
          <p:cNvSpPr/>
          <p:nvPr/>
        </p:nvSpPr>
        <p:spPr>
          <a:xfrm>
            <a:off x="8272463" y="4981575"/>
            <a:ext cx="1560512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84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38" grpId="0" animBg="1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smtClean="0"/>
              <a:t>Why Pooling</a:t>
            </a:r>
            <a:endParaRPr lang="zh-TW" altLang="en-US" smtClean="0"/>
          </a:p>
        </p:txBody>
      </p:sp>
      <p:sp>
        <p:nvSpPr>
          <p:cNvPr id="29698" name="內容版面配置區 2"/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351338"/>
          </a:xfrm>
        </p:spPr>
        <p:txBody>
          <a:bodyPr/>
          <a:lstStyle/>
          <a:p>
            <a:r>
              <a:rPr lang="en-US" altLang="zh-TW"/>
              <a:t>Subsampling pixels will not change the object</a:t>
            </a:r>
            <a:endParaRPr lang="zh-TW" altLang="en-US"/>
          </a:p>
        </p:txBody>
      </p:sp>
      <p:pic>
        <p:nvPicPr>
          <p:cNvPr id="6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2924175"/>
            <a:ext cx="3335338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38" y="3433764"/>
            <a:ext cx="175736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3"/>
          <p:cNvSpPr/>
          <p:nvPr/>
        </p:nvSpPr>
        <p:spPr>
          <a:xfrm>
            <a:off x="5921375" y="3627439"/>
            <a:ext cx="1860550" cy="803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文字方塊 5"/>
          <p:cNvSpPr txBox="1">
            <a:spLocks noChangeArrowheads="1"/>
          </p:cNvSpPr>
          <p:nvPr/>
        </p:nvSpPr>
        <p:spPr bwMode="auto">
          <a:xfrm>
            <a:off x="5815013" y="4424363"/>
            <a:ext cx="2076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Subsampling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3400426" y="2408239"/>
            <a:ext cx="1495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1" name="文字方塊 8"/>
          <p:cNvSpPr txBox="1">
            <a:spLocks noChangeArrowheads="1"/>
          </p:cNvSpPr>
          <p:nvPr/>
        </p:nvSpPr>
        <p:spPr bwMode="auto">
          <a:xfrm>
            <a:off x="8128000" y="2900364"/>
            <a:ext cx="14938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2" name="文字方塊 7"/>
          <p:cNvSpPr txBox="1">
            <a:spLocks noChangeArrowheads="1"/>
          </p:cNvSpPr>
          <p:nvPr/>
        </p:nvSpPr>
        <p:spPr bwMode="auto">
          <a:xfrm>
            <a:off x="2303464" y="5511801"/>
            <a:ext cx="72977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We can subsample the pixels to make image smaller</a:t>
            </a:r>
            <a:endParaRPr lang="zh-TW" altLang="en-US"/>
          </a:p>
        </p:txBody>
      </p:sp>
      <p:sp>
        <p:nvSpPr>
          <p:cNvPr id="13" name="文字方塊 12"/>
          <p:cNvSpPr txBox="1">
            <a:spLocks noChangeArrowheads="1"/>
          </p:cNvSpPr>
          <p:nvPr/>
        </p:nvSpPr>
        <p:spPr bwMode="auto">
          <a:xfrm>
            <a:off x="3400426" y="6021388"/>
            <a:ext cx="7267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fewer parameters to characterize the image</a:t>
            </a:r>
            <a:endParaRPr lang="zh-TW" altLang="en-US"/>
          </a:p>
        </p:txBody>
      </p:sp>
      <p:sp>
        <p:nvSpPr>
          <p:cNvPr id="14" name="向右箭號 11"/>
          <p:cNvSpPr/>
          <p:nvPr/>
        </p:nvSpPr>
        <p:spPr>
          <a:xfrm>
            <a:off x="2479675" y="6021388"/>
            <a:ext cx="920750" cy="482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19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 CNN compresses a fully connected network in two ways: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28801"/>
            <a:ext cx="8458200" cy="4302125"/>
          </a:xfrm>
        </p:spPr>
        <p:txBody>
          <a:bodyPr/>
          <a:lstStyle/>
          <a:p>
            <a:r>
              <a:rPr lang="en-US" altLang="zh-CN" smtClean="0"/>
              <a:t>Reducing number of connections</a:t>
            </a:r>
          </a:p>
          <a:p>
            <a:r>
              <a:rPr lang="en-US" altLang="zh-CN" smtClean="0"/>
              <a:t>Shared weights on the edges</a:t>
            </a:r>
          </a:p>
          <a:p>
            <a:r>
              <a:rPr lang="en-US" altLang="zh-CN" smtClean="0"/>
              <a:t>Max pooling further reduces the complexity</a:t>
            </a:r>
          </a:p>
        </p:txBody>
      </p:sp>
    </p:spTree>
    <p:extLst>
      <p:ext uri="{BB962C8B-B14F-4D97-AF65-F5344CB8AC3E}">
        <p14:creationId xmlns:p14="http://schemas.microsoft.com/office/powerpoint/2010/main" val="71157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smtClean="0"/>
              <a:t>Max Pooling</a:t>
            </a:r>
            <a:endParaRPr lang="zh-TW" altLang="en-US" smtClean="0"/>
          </a:p>
        </p:txBody>
      </p:sp>
      <p:graphicFrame>
        <p:nvGraphicFramePr>
          <p:cNvPr id="5" name="內容版面配置區 3"/>
          <p:cNvGraphicFramePr>
            <a:graphicFrameLocks/>
          </p:cNvGraphicFramePr>
          <p:nvPr/>
        </p:nvGraphicFramePr>
        <p:xfrm>
          <a:off x="1862138" y="2503488"/>
          <a:ext cx="287496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797" name="文字方塊 4"/>
          <p:cNvSpPr txBox="1">
            <a:spLocks noChangeArrowheads="1"/>
          </p:cNvSpPr>
          <p:nvPr/>
        </p:nvSpPr>
        <p:spPr bwMode="auto">
          <a:xfrm>
            <a:off x="2125663" y="5492751"/>
            <a:ext cx="2347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5"/>
          <p:cNvSpPr>
            <a:spLocks noChangeArrowheads="1"/>
          </p:cNvSpPr>
          <p:nvPr/>
        </p:nvSpPr>
        <p:spPr bwMode="auto">
          <a:xfrm>
            <a:off x="8123239" y="308610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" name="橢圓 6"/>
          <p:cNvSpPr>
            <a:spLocks noChangeArrowheads="1"/>
          </p:cNvSpPr>
          <p:nvPr/>
        </p:nvSpPr>
        <p:spPr bwMode="auto">
          <a:xfrm>
            <a:off x="9094789" y="308610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9" name="橢圓 7"/>
          <p:cNvSpPr>
            <a:spLocks noChangeArrowheads="1"/>
          </p:cNvSpPr>
          <p:nvPr/>
        </p:nvSpPr>
        <p:spPr bwMode="auto">
          <a:xfrm>
            <a:off x="9094789" y="4195764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" name="橢圓 8"/>
          <p:cNvSpPr>
            <a:spLocks noChangeArrowheads="1"/>
          </p:cNvSpPr>
          <p:nvPr/>
        </p:nvSpPr>
        <p:spPr bwMode="auto">
          <a:xfrm>
            <a:off x="8123239" y="4195764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9"/>
          <p:cNvSpPr>
            <a:spLocks noChangeArrowheads="1"/>
          </p:cNvSpPr>
          <p:nvPr/>
        </p:nvSpPr>
        <p:spPr bwMode="auto">
          <a:xfrm>
            <a:off x="8312151" y="3303589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橢圓 10"/>
          <p:cNvSpPr>
            <a:spLocks noChangeArrowheads="1"/>
          </p:cNvSpPr>
          <p:nvPr/>
        </p:nvSpPr>
        <p:spPr bwMode="auto">
          <a:xfrm>
            <a:off x="9318626" y="3281364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3" name="橢圓 11"/>
          <p:cNvSpPr>
            <a:spLocks noChangeArrowheads="1"/>
          </p:cNvSpPr>
          <p:nvPr/>
        </p:nvSpPr>
        <p:spPr bwMode="auto">
          <a:xfrm>
            <a:off x="9318626" y="4352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橢圓 12"/>
          <p:cNvSpPr>
            <a:spLocks noChangeArrowheads="1"/>
          </p:cNvSpPr>
          <p:nvPr/>
        </p:nvSpPr>
        <p:spPr bwMode="auto">
          <a:xfrm>
            <a:off x="8326439" y="43545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1806" name="文字方塊 13"/>
          <p:cNvSpPr txBox="1">
            <a:spLocks noChangeArrowheads="1"/>
          </p:cNvSpPr>
          <p:nvPr/>
        </p:nvSpPr>
        <p:spPr bwMode="auto">
          <a:xfrm>
            <a:off x="7950201" y="5186363"/>
            <a:ext cx="2346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2 x 2 image</a:t>
            </a:r>
            <a:endParaRPr lang="zh-TW" altLang="en-US"/>
          </a:p>
        </p:txBody>
      </p:sp>
      <p:sp>
        <p:nvSpPr>
          <p:cNvPr id="16" name="文字方塊 14"/>
          <p:cNvSpPr txBox="1">
            <a:spLocks noChangeArrowheads="1"/>
          </p:cNvSpPr>
          <p:nvPr/>
        </p:nvSpPr>
        <p:spPr bwMode="auto">
          <a:xfrm>
            <a:off x="7961313" y="5699126"/>
            <a:ext cx="22669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FF"/>
                </a:solidFill>
              </a:rPr>
              <a:t>Each filter </a:t>
            </a:r>
          </a:p>
          <a:p>
            <a:pPr algn="ctr" eaLnBrk="1" hangingPunct="1"/>
            <a:r>
              <a:rPr lang="en-US" altLang="zh-TW" sz="2800">
                <a:solidFill>
                  <a:srgbClr val="0000FF"/>
                </a:solidFill>
              </a:rPr>
              <a:t>is a channel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17" name="向右箭號 15"/>
          <p:cNvSpPr/>
          <p:nvPr/>
        </p:nvSpPr>
        <p:spPr>
          <a:xfrm>
            <a:off x="4676775" y="2728914"/>
            <a:ext cx="858838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7961313" y="1957389"/>
            <a:ext cx="22796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New image </a:t>
            </a:r>
          </a:p>
          <a:p>
            <a:pPr algn="ctr" eaLnBrk="1" hangingPunct="1"/>
            <a:r>
              <a:rPr lang="en-US" altLang="zh-TW" sz="2800"/>
              <a:t>but smaller</a:t>
            </a:r>
            <a:endParaRPr lang="zh-TW" altLang="en-US" sz="2800"/>
          </a:p>
        </p:txBody>
      </p:sp>
      <p:sp>
        <p:nvSpPr>
          <p:cNvPr id="19" name="矩形 18"/>
          <p:cNvSpPr/>
          <p:nvPr/>
        </p:nvSpPr>
        <p:spPr>
          <a:xfrm>
            <a:off x="5538789" y="2609850"/>
            <a:ext cx="1374775" cy="10683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Conv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35613" y="4187825"/>
            <a:ext cx="1377950" cy="1066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Max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Pooling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6902450" y="4289425"/>
            <a:ext cx="858838" cy="8461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5400000">
            <a:off x="5978526" y="3517901"/>
            <a:ext cx="492125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840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smtClean="0"/>
              <a:t>The whole CNN</a:t>
            </a:r>
            <a:endParaRPr lang="zh-TW" altLang="en-US" smtClean="0"/>
          </a:p>
        </p:txBody>
      </p:sp>
      <p:pic>
        <p:nvPicPr>
          <p:cNvPr id="3277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0"/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12"/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13"/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14"/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/>
          <p:cNvSpPr/>
          <p:nvPr/>
        </p:nvSpPr>
        <p:spPr>
          <a:xfrm>
            <a:off x="7392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/>
          <p:cNvSpPr/>
          <p:nvPr/>
        </p:nvSpPr>
        <p:spPr>
          <a:xfrm>
            <a:off x="7392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/>
          <p:cNvSpPr/>
          <p:nvPr/>
        </p:nvSpPr>
        <p:spPr>
          <a:xfrm>
            <a:off x="7392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/>
          <p:cNvSpPr/>
          <p:nvPr/>
        </p:nvSpPr>
        <p:spPr>
          <a:xfrm>
            <a:off x="7392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787" name="文字方塊 20"/>
          <p:cNvSpPr txBox="1">
            <a:spLocks noChangeArrowheads="1"/>
          </p:cNvSpPr>
          <p:nvPr/>
        </p:nvSpPr>
        <p:spPr bwMode="auto">
          <a:xfrm>
            <a:off x="8948739" y="3414713"/>
            <a:ext cx="16906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15" name="左大括弧 22"/>
          <p:cNvSpPr/>
          <p:nvPr/>
        </p:nvSpPr>
        <p:spPr>
          <a:xfrm flipH="1">
            <a:off x="8550276" y="1806576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矩形 25"/>
          <p:cNvSpPr/>
          <p:nvPr/>
        </p:nvSpPr>
        <p:spPr>
          <a:xfrm>
            <a:off x="6713539" y="1847850"/>
            <a:ext cx="1857375" cy="19002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文字方塊 24"/>
          <p:cNvSpPr txBox="1"/>
          <p:nvPr/>
        </p:nvSpPr>
        <p:spPr>
          <a:xfrm>
            <a:off x="2905457" y="3568647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18" name="文字方塊 26"/>
          <p:cNvSpPr txBox="1">
            <a:spLocks noChangeArrowheads="1"/>
          </p:cNvSpPr>
          <p:nvPr/>
        </p:nvSpPr>
        <p:spPr bwMode="auto">
          <a:xfrm>
            <a:off x="2098676" y="5210175"/>
            <a:ext cx="42894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The number of channels is the number of filters</a:t>
            </a:r>
            <a:endParaRPr lang="zh-TW" altLang="en-US" sz="2800"/>
          </a:p>
        </p:txBody>
      </p:sp>
      <p:sp>
        <p:nvSpPr>
          <p:cNvPr id="19" name="文字方塊 27"/>
          <p:cNvSpPr txBox="1">
            <a:spLocks noChangeArrowheads="1"/>
          </p:cNvSpPr>
          <p:nvPr/>
        </p:nvSpPr>
        <p:spPr bwMode="auto">
          <a:xfrm>
            <a:off x="2098675" y="4251325"/>
            <a:ext cx="42497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Smaller than the original image</a:t>
            </a:r>
            <a:endParaRPr lang="zh-TW" altLang="en-US" sz="2800"/>
          </a:p>
        </p:txBody>
      </p:sp>
      <p:cxnSp>
        <p:nvCxnSpPr>
          <p:cNvPr id="20" name="直線單箭頭接點 6"/>
          <p:cNvCxnSpPr/>
          <p:nvPr/>
        </p:nvCxnSpPr>
        <p:spPr>
          <a:xfrm flipH="1">
            <a:off x="5059364" y="3875088"/>
            <a:ext cx="22701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8"/>
          <p:cNvSpPr/>
          <p:nvPr/>
        </p:nvSpPr>
        <p:spPr>
          <a:xfrm>
            <a:off x="6713539" y="4002089"/>
            <a:ext cx="1857375" cy="1900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2" name="群組 7"/>
          <p:cNvGrpSpPr>
            <a:grpSpLocks/>
          </p:cNvGrpSpPr>
          <p:nvPr/>
        </p:nvGrpSpPr>
        <p:grpSpPr bwMode="auto">
          <a:xfrm>
            <a:off x="3086101" y="1611313"/>
            <a:ext cx="1947863" cy="1771650"/>
            <a:chOff x="1561968" y="1612084"/>
            <a:chExt cx="1947915" cy="1771562"/>
          </a:xfrm>
        </p:grpSpPr>
        <p:sp>
          <p:nvSpPr>
            <p:cNvPr id="23" name="橢圓 29"/>
            <p:cNvSpPr>
              <a:spLocks noChangeArrowheads="1"/>
            </p:cNvSpPr>
            <p:nvPr/>
          </p:nvSpPr>
          <p:spPr bwMode="auto">
            <a:xfrm>
              <a:off x="1593719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3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橢圓 30"/>
            <p:cNvSpPr>
              <a:spLocks noChangeArrowheads="1"/>
            </p:cNvSpPr>
            <p:nvPr/>
          </p:nvSpPr>
          <p:spPr bwMode="auto">
            <a:xfrm>
              <a:off x="2565295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0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橢圓 31"/>
            <p:cNvSpPr>
              <a:spLocks noChangeArrowheads="1"/>
            </p:cNvSpPr>
            <p:nvPr/>
          </p:nvSpPr>
          <p:spPr bwMode="auto">
            <a:xfrm>
              <a:off x="2533544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1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橢圓 32"/>
            <p:cNvSpPr>
              <a:spLocks noChangeArrowheads="1"/>
            </p:cNvSpPr>
            <p:nvPr/>
          </p:nvSpPr>
          <p:spPr bwMode="auto">
            <a:xfrm>
              <a:off x="1561968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3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橢圓 33"/>
            <p:cNvSpPr>
              <a:spLocks noChangeArrowheads="1"/>
            </p:cNvSpPr>
            <p:nvPr/>
          </p:nvSpPr>
          <p:spPr bwMode="auto">
            <a:xfrm>
              <a:off x="1782637" y="1829560"/>
              <a:ext cx="720744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-1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橢圓 34"/>
            <p:cNvSpPr>
              <a:spLocks noChangeArrowheads="1"/>
            </p:cNvSpPr>
            <p:nvPr/>
          </p:nvSpPr>
          <p:spPr bwMode="auto">
            <a:xfrm>
              <a:off x="2789139" y="1805749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1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橢圓 35"/>
            <p:cNvSpPr>
              <a:spLocks noChangeArrowheads="1"/>
            </p:cNvSpPr>
            <p:nvPr/>
          </p:nvSpPr>
          <p:spPr bwMode="auto">
            <a:xfrm>
              <a:off x="2758975" y="2661369"/>
              <a:ext cx="719157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3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30" name="橢圓 36"/>
            <p:cNvSpPr>
              <a:spLocks noChangeArrowheads="1"/>
            </p:cNvSpPr>
            <p:nvPr/>
          </p:nvSpPr>
          <p:spPr bwMode="auto">
            <a:xfrm>
              <a:off x="1766761" y="2662957"/>
              <a:ext cx="719156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0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884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smtClean="0"/>
              <a:t>The whole CNN</a:t>
            </a:r>
            <a:endParaRPr lang="zh-TW" altLang="en-US" smtClean="0"/>
          </a:p>
        </p:txBody>
      </p:sp>
      <p:grpSp>
        <p:nvGrpSpPr>
          <p:cNvPr id="33794" name="群組 3"/>
          <p:cNvGrpSpPr>
            <a:grpSpLocks/>
          </p:cNvGrpSpPr>
          <p:nvPr/>
        </p:nvGrpSpPr>
        <p:grpSpPr bwMode="auto">
          <a:xfrm>
            <a:off x="2273301" y="2274888"/>
            <a:ext cx="2906713" cy="3200400"/>
            <a:chOff x="-1626455" y="3999117"/>
            <a:chExt cx="2906568" cy="3201477"/>
          </a:xfrm>
        </p:grpSpPr>
        <p:pic>
          <p:nvPicPr>
            <p:cNvPr id="3382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/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33795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文字方塊 8"/>
          <p:cNvSpPr txBox="1">
            <a:spLocks noChangeArrowheads="1"/>
          </p:cNvSpPr>
          <p:nvPr/>
        </p:nvSpPr>
        <p:spPr bwMode="auto">
          <a:xfrm>
            <a:off x="2801939" y="1706564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/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1" name="矩形 12"/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/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/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/>
          <p:cNvSpPr txBox="1"/>
          <p:nvPr/>
        </p:nvSpPr>
        <p:spPr>
          <a:xfrm>
            <a:off x="4848219" y="6055667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Flattened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5" name="向下箭號 11"/>
          <p:cNvSpPr/>
          <p:nvPr/>
        </p:nvSpPr>
        <p:spPr>
          <a:xfrm>
            <a:off x="7392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/>
          <p:cNvSpPr/>
          <p:nvPr/>
        </p:nvSpPr>
        <p:spPr>
          <a:xfrm>
            <a:off x="7392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/>
          <p:cNvSpPr/>
          <p:nvPr/>
        </p:nvSpPr>
        <p:spPr>
          <a:xfrm>
            <a:off x="7392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/>
          <p:cNvSpPr/>
          <p:nvPr/>
        </p:nvSpPr>
        <p:spPr>
          <a:xfrm>
            <a:off x="7392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/>
          <p:cNvSpPr/>
          <p:nvPr/>
        </p:nvSpPr>
        <p:spPr>
          <a:xfrm rot="10800000">
            <a:off x="6405563" y="5753101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/>
          <p:cNvSpPr/>
          <p:nvPr/>
        </p:nvSpPr>
        <p:spPr>
          <a:xfrm rot="16200000">
            <a:off x="3678238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3"/>
          <p:cNvSpPr/>
          <p:nvPr/>
        </p:nvSpPr>
        <p:spPr>
          <a:xfrm>
            <a:off x="2152650" y="2562225"/>
            <a:ext cx="4368800" cy="407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文字方塊 24"/>
          <p:cNvSpPr txBox="1"/>
          <p:nvPr/>
        </p:nvSpPr>
        <p:spPr>
          <a:xfrm>
            <a:off x="8229601" y="3657601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23" name="文字方塊 26"/>
          <p:cNvSpPr txBox="1"/>
          <p:nvPr/>
        </p:nvSpPr>
        <p:spPr>
          <a:xfrm>
            <a:off x="8001001" y="5943601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3270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smtClean="0"/>
              <a:t>Flattening</a:t>
            </a:r>
            <a:endParaRPr lang="zh-TW" altLang="en-US" smtClean="0"/>
          </a:p>
        </p:txBody>
      </p:sp>
      <p:grpSp>
        <p:nvGrpSpPr>
          <p:cNvPr id="34818" name="群組 13"/>
          <p:cNvGrpSpPr>
            <a:grpSpLocks/>
          </p:cNvGrpSpPr>
          <p:nvPr/>
        </p:nvGrpSpPr>
        <p:grpSpPr bwMode="auto">
          <a:xfrm>
            <a:off x="1790700" y="2473326"/>
            <a:ext cx="1943100" cy="2049463"/>
            <a:chOff x="758373" y="2759289"/>
            <a:chExt cx="1943214" cy="2049364"/>
          </a:xfrm>
        </p:grpSpPr>
        <p:sp>
          <p:nvSpPr>
            <p:cNvPr id="6" name="橢圓 5"/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/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-1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3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0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字方塊 16"/>
          <p:cNvSpPr txBox="1">
            <a:spLocks noChangeArrowheads="1"/>
          </p:cNvSpPr>
          <p:nvPr/>
        </p:nvSpPr>
        <p:spPr bwMode="auto">
          <a:xfrm>
            <a:off x="3886200" y="3886201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Flattened</a:t>
            </a:r>
            <a:endParaRPr lang="zh-TW" altLang="en-US"/>
          </a:p>
        </p:txBody>
      </p:sp>
      <p:sp>
        <p:nvSpPr>
          <p:cNvPr id="15" name="橢圓 20"/>
          <p:cNvSpPr/>
          <p:nvPr/>
        </p:nvSpPr>
        <p:spPr>
          <a:xfrm>
            <a:off x="5736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橢圓 21"/>
          <p:cNvSpPr/>
          <p:nvPr/>
        </p:nvSpPr>
        <p:spPr>
          <a:xfrm>
            <a:off x="5736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7" name="橢圓 22"/>
          <p:cNvSpPr/>
          <p:nvPr/>
        </p:nvSpPr>
        <p:spPr>
          <a:xfrm>
            <a:off x="5736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8" name="橢圓 23"/>
          <p:cNvSpPr/>
          <p:nvPr/>
        </p:nvSpPr>
        <p:spPr>
          <a:xfrm>
            <a:off x="5736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9" name="橢圓 24"/>
          <p:cNvSpPr/>
          <p:nvPr/>
        </p:nvSpPr>
        <p:spPr>
          <a:xfrm>
            <a:off x="5736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-1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橢圓 25"/>
          <p:cNvSpPr/>
          <p:nvPr/>
        </p:nvSpPr>
        <p:spPr>
          <a:xfrm>
            <a:off x="5736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橢圓 26"/>
          <p:cNvSpPr/>
          <p:nvPr/>
        </p:nvSpPr>
        <p:spPr>
          <a:xfrm>
            <a:off x="5736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2" name="橢圓 27"/>
          <p:cNvSpPr/>
          <p:nvPr/>
        </p:nvSpPr>
        <p:spPr>
          <a:xfrm>
            <a:off x="5736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3" name="向右箭號 4"/>
          <p:cNvSpPr/>
          <p:nvPr/>
        </p:nvSpPr>
        <p:spPr>
          <a:xfrm>
            <a:off x="6511926" y="3190876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向右箭號 32"/>
          <p:cNvSpPr/>
          <p:nvPr/>
        </p:nvSpPr>
        <p:spPr>
          <a:xfrm>
            <a:off x="8997951" y="3419476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5" name="群組 28"/>
          <p:cNvGrpSpPr>
            <a:grpSpLocks/>
          </p:cNvGrpSpPr>
          <p:nvPr/>
        </p:nvGrpSpPr>
        <p:grpSpPr bwMode="auto">
          <a:xfrm>
            <a:off x="7126288" y="2724151"/>
            <a:ext cx="3200400" cy="2506663"/>
            <a:chOff x="-2630921" y="4440114"/>
            <a:chExt cx="3201477" cy="2506507"/>
          </a:xfrm>
        </p:grpSpPr>
        <p:pic>
          <p:nvPicPr>
            <p:cNvPr id="34848" name="圖片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30"/>
            <p:cNvSpPr txBox="1"/>
            <p:nvPr/>
          </p:nvSpPr>
          <p:spPr>
            <a:xfrm>
              <a:off x="-2630921" y="6238735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向右箭號 33"/>
          <p:cNvSpPr/>
          <p:nvPr/>
        </p:nvSpPr>
        <p:spPr>
          <a:xfrm>
            <a:off x="3849689" y="3201988"/>
            <a:ext cx="1831975" cy="7286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39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4" grpId="0" animBg="1"/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Convolutional Neural Network (CNN)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https://cs231n.github.io/convolutional-networks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4462"/>
          <a:stretch/>
        </p:blipFill>
        <p:spPr>
          <a:xfrm>
            <a:off x="106374" y="2339237"/>
            <a:ext cx="7056732" cy="22861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4870707"/>
            <a:ext cx="4907556" cy="1954804"/>
          </a:xfrm>
          <a:prstGeom prst="rect">
            <a:avLst/>
          </a:prstGeom>
        </p:spPr>
      </p:pic>
      <p:pic>
        <p:nvPicPr>
          <p:cNvPr id="1028" name="Picture 4" descr="cnn.jpeg (569×202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594" y="4846174"/>
            <a:ext cx="5419725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4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人工神经网络基本结构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94" y="1658448"/>
            <a:ext cx="7488832" cy="48804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95601" y="177281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29991" y="36927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细胞体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91945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27169" y="62223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突触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983201" y="206266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192345" y="27089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轴突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983201" y="40986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突触</a:t>
            </a:r>
          </a:p>
        </p:txBody>
      </p:sp>
    </p:spTree>
    <p:extLst>
      <p:ext uri="{BB962C8B-B14F-4D97-AF65-F5344CB8AC3E}">
        <p14:creationId xmlns:p14="http://schemas.microsoft.com/office/powerpoint/2010/main" val="43820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134"/>
    </mc:Choice>
    <mc:Fallback xmlns="">
      <p:transition spd="slow" advTm="88134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5302"/>
            <a:ext cx="1783235" cy="4115157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0658" y="2919981"/>
            <a:ext cx="5479255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7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CNN Demo, Improve the Fashion MNIST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CNN</a:t>
            </a:r>
          </a:p>
          <a:p>
            <a:r>
              <a:rPr lang="en-US" altLang="zh-CN" dirty="0" smtClean="0"/>
              <a:t>Train Test Validation split</a:t>
            </a:r>
          </a:p>
          <a:p>
            <a:r>
              <a:rPr lang="en-US" altLang="zh-CN" dirty="0" smtClean="0"/>
              <a:t>Early stopping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246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/>
          <p:cNvSpPr txBox="1"/>
          <p:nvPr/>
        </p:nvSpPr>
        <p:spPr>
          <a:xfrm>
            <a:off x="4615046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tensor)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5844" name="矩形 9"/>
          <p:cNvSpPr>
            <a:spLocks noChangeArrowheads="1"/>
          </p:cNvSpPr>
          <p:nvPr/>
        </p:nvSpPr>
        <p:spPr bwMode="auto">
          <a:xfrm>
            <a:off x="2057400" y="265113"/>
            <a:ext cx="24817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/>
          <p:cNvSpPr/>
          <p:nvPr/>
        </p:nvSpPr>
        <p:spPr>
          <a:xfrm>
            <a:off x="7832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/>
          <p:cNvSpPr/>
          <p:nvPr/>
        </p:nvSpPr>
        <p:spPr>
          <a:xfrm>
            <a:off x="7832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/>
          <p:cNvSpPr/>
          <p:nvPr/>
        </p:nvSpPr>
        <p:spPr>
          <a:xfrm>
            <a:off x="7832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/>
          <p:cNvSpPr/>
          <p:nvPr/>
        </p:nvSpPr>
        <p:spPr>
          <a:xfrm>
            <a:off x="7832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/>
          <p:cNvSpPr/>
          <p:nvPr/>
        </p:nvSpPr>
        <p:spPr>
          <a:xfrm>
            <a:off x="8451850" y="1397001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/>
          <p:cNvSpPr/>
          <p:nvPr/>
        </p:nvSpPr>
        <p:spPr>
          <a:xfrm>
            <a:off x="8451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/>
          <p:cNvSpPr/>
          <p:nvPr/>
        </p:nvSpPr>
        <p:spPr>
          <a:xfrm>
            <a:off x="8451850" y="359886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/>
          <p:cNvSpPr/>
          <p:nvPr/>
        </p:nvSpPr>
        <p:spPr>
          <a:xfrm>
            <a:off x="8451850" y="463391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861" name="文字方塊 41"/>
          <p:cNvSpPr txBox="1">
            <a:spLocks noChangeArrowheads="1"/>
          </p:cNvSpPr>
          <p:nvPr/>
        </p:nvSpPr>
        <p:spPr bwMode="auto">
          <a:xfrm>
            <a:off x="7715250" y="973138"/>
            <a:ext cx="2046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pic>
        <p:nvPicPr>
          <p:cNvPr id="15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4" y="1450975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4697413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線接點 45"/>
          <p:cNvCxnSpPr/>
          <p:nvPr/>
        </p:nvCxnSpPr>
        <p:spPr>
          <a:xfrm>
            <a:off x="3725864" y="1671638"/>
            <a:ext cx="1709737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46"/>
          <p:cNvCxnSpPr/>
          <p:nvPr/>
        </p:nvCxnSpPr>
        <p:spPr>
          <a:xfrm>
            <a:off x="5653088" y="1671638"/>
            <a:ext cx="334962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48"/>
          <p:cNvCxnSpPr/>
          <p:nvPr/>
        </p:nvCxnSpPr>
        <p:spPr>
          <a:xfrm>
            <a:off x="6083301" y="1671638"/>
            <a:ext cx="16827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51"/>
          <p:cNvCxnSpPr/>
          <p:nvPr/>
        </p:nvCxnSpPr>
        <p:spPr>
          <a:xfrm>
            <a:off x="6340475" y="1673225"/>
            <a:ext cx="16668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表格 54"/>
          <p:cNvGraphicFramePr>
            <a:graphicFrameLocks noGrp="1"/>
          </p:cNvGraphicFramePr>
          <p:nvPr/>
        </p:nvGraphicFramePr>
        <p:xfrm>
          <a:off x="2247901" y="2203450"/>
          <a:ext cx="1382712" cy="1112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表格 55"/>
          <p:cNvGraphicFramePr>
            <a:graphicFrameLocks noGrp="1"/>
          </p:cNvGraphicFramePr>
          <p:nvPr/>
        </p:nvGraphicFramePr>
        <p:xfrm>
          <a:off x="3016250" y="2368550"/>
          <a:ext cx="1398588" cy="11112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56"/>
          <p:cNvSpPr txBox="1">
            <a:spLocks noChangeArrowheads="1"/>
          </p:cNvSpPr>
          <p:nvPr/>
        </p:nvSpPr>
        <p:spPr bwMode="auto">
          <a:xfrm>
            <a:off x="5145088" y="2452689"/>
            <a:ext cx="18018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There are </a:t>
            </a:r>
            <a:r>
              <a:rPr lang="en-US" altLang="zh-TW">
                <a:solidFill>
                  <a:srgbClr val="FF0000"/>
                </a:solidFill>
              </a:rPr>
              <a:t>25</a:t>
            </a:r>
            <a:r>
              <a:rPr lang="en-US" altLang="zh-TW"/>
              <a:t> </a:t>
            </a:r>
            <a:r>
              <a:rPr lang="en-US" altLang="zh-TW">
                <a:solidFill>
                  <a:srgbClr val="FF0000"/>
                </a:solidFill>
              </a:rPr>
              <a:t>3x3</a:t>
            </a:r>
            <a:r>
              <a:rPr lang="en-US" altLang="zh-TW"/>
              <a:t> filters.</a:t>
            </a:r>
            <a:endParaRPr lang="zh-TW" altLang="en-US"/>
          </a:p>
        </p:txBody>
      </p:sp>
      <p:sp>
        <p:nvSpPr>
          <p:cNvPr id="24" name="文字方塊 57"/>
          <p:cNvSpPr txBox="1">
            <a:spLocks noChangeArrowheads="1"/>
          </p:cNvSpPr>
          <p:nvPr/>
        </p:nvSpPr>
        <p:spPr bwMode="auto">
          <a:xfrm>
            <a:off x="4451350" y="2522539"/>
            <a:ext cx="6921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sp>
        <p:nvSpPr>
          <p:cNvPr id="25" name="文字方塊 58"/>
          <p:cNvSpPr txBox="1">
            <a:spLocks noChangeArrowheads="1"/>
          </p:cNvSpPr>
          <p:nvPr/>
        </p:nvSpPr>
        <p:spPr bwMode="auto">
          <a:xfrm>
            <a:off x="2754314" y="3489325"/>
            <a:ext cx="3951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Input_shape = ( 28 , 28 , 1)</a:t>
            </a:r>
            <a:endParaRPr lang="zh-TW" altLang="en-US" sz="2000"/>
          </a:p>
        </p:txBody>
      </p:sp>
      <p:sp>
        <p:nvSpPr>
          <p:cNvPr id="26" name="文字方塊 59"/>
          <p:cNvSpPr txBox="1">
            <a:spLocks noChangeArrowheads="1"/>
          </p:cNvSpPr>
          <p:nvPr/>
        </p:nvSpPr>
        <p:spPr bwMode="auto">
          <a:xfrm>
            <a:off x="4419601" y="4114800"/>
            <a:ext cx="2646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1: black/white, 3: RGB</a:t>
            </a:r>
            <a:endParaRPr lang="zh-TW" altLang="en-US" sz="1800"/>
          </a:p>
        </p:txBody>
      </p:sp>
      <p:sp>
        <p:nvSpPr>
          <p:cNvPr id="27" name="文字方塊 60"/>
          <p:cNvSpPr txBox="1">
            <a:spLocks noChangeArrowheads="1"/>
          </p:cNvSpPr>
          <p:nvPr/>
        </p:nvSpPr>
        <p:spPr bwMode="auto">
          <a:xfrm>
            <a:off x="2514601" y="4038600"/>
            <a:ext cx="2024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28 x 28 pixels</a:t>
            </a:r>
            <a:endParaRPr lang="zh-TW" altLang="en-US" sz="1800"/>
          </a:p>
        </p:txBody>
      </p:sp>
      <p:sp>
        <p:nvSpPr>
          <p:cNvPr id="28" name="橢圓 61"/>
          <p:cNvSpPr>
            <a:spLocks noChangeArrowheads="1"/>
          </p:cNvSpPr>
          <p:nvPr/>
        </p:nvSpPr>
        <p:spPr bwMode="auto">
          <a:xfrm>
            <a:off x="3176589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9" name="橢圓 62"/>
          <p:cNvSpPr>
            <a:spLocks noChangeArrowheads="1"/>
          </p:cNvSpPr>
          <p:nvPr/>
        </p:nvSpPr>
        <p:spPr bwMode="auto">
          <a:xfrm>
            <a:off x="3878264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-1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30" name="橢圓 63"/>
          <p:cNvSpPr>
            <a:spLocks noChangeArrowheads="1"/>
          </p:cNvSpPr>
          <p:nvPr/>
        </p:nvSpPr>
        <p:spPr bwMode="auto">
          <a:xfrm>
            <a:off x="3170239" y="5838825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-3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31" name="橢圓 64"/>
          <p:cNvSpPr>
            <a:spLocks noChangeArrowheads="1"/>
          </p:cNvSpPr>
          <p:nvPr/>
        </p:nvSpPr>
        <p:spPr bwMode="auto">
          <a:xfrm>
            <a:off x="3870325" y="5838825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1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32" name="矩形 65"/>
          <p:cNvSpPr/>
          <p:nvPr/>
        </p:nvSpPr>
        <p:spPr>
          <a:xfrm>
            <a:off x="3176588" y="5092701"/>
            <a:ext cx="1331912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橢圓 66"/>
          <p:cNvSpPr>
            <a:spLocks noChangeArrowheads="1"/>
          </p:cNvSpPr>
          <p:nvPr/>
        </p:nvSpPr>
        <p:spPr bwMode="auto">
          <a:xfrm>
            <a:off x="5464175" y="5130800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34" name="矩形 70"/>
          <p:cNvSpPr/>
          <p:nvPr/>
        </p:nvSpPr>
        <p:spPr>
          <a:xfrm>
            <a:off x="5464176" y="5105401"/>
            <a:ext cx="1331913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" name="箭號: 向右 71"/>
          <p:cNvSpPr/>
          <p:nvPr/>
        </p:nvSpPr>
        <p:spPr>
          <a:xfrm>
            <a:off x="4606925" y="5583239"/>
            <a:ext cx="782638" cy="477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" name="矩形 72"/>
          <p:cNvSpPr/>
          <p:nvPr/>
        </p:nvSpPr>
        <p:spPr>
          <a:xfrm>
            <a:off x="1898650" y="1258888"/>
            <a:ext cx="5365750" cy="32131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73"/>
          <p:cNvSpPr/>
          <p:nvPr/>
        </p:nvSpPr>
        <p:spPr>
          <a:xfrm>
            <a:off x="2746376" y="4598989"/>
            <a:ext cx="4525963" cy="20542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8" name="直線單箭頭接點 75"/>
          <p:cNvCxnSpPr/>
          <p:nvPr/>
        </p:nvCxnSpPr>
        <p:spPr>
          <a:xfrm flipH="1">
            <a:off x="7272339" y="2152650"/>
            <a:ext cx="560387" cy="82073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7"/>
          <p:cNvCxnSpPr>
            <a:endCxn id="37" idx="3"/>
          </p:cNvCxnSpPr>
          <p:nvPr/>
        </p:nvCxnSpPr>
        <p:spPr>
          <a:xfrm flipH="1">
            <a:off x="7272339" y="3252788"/>
            <a:ext cx="560387" cy="23733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81"/>
          <p:cNvCxnSpPr/>
          <p:nvPr/>
        </p:nvCxnSpPr>
        <p:spPr>
          <a:xfrm>
            <a:off x="5638800" y="3886200"/>
            <a:ext cx="274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82"/>
          <p:cNvCxnSpPr/>
          <p:nvPr/>
        </p:nvCxnSpPr>
        <p:spPr>
          <a:xfrm>
            <a:off x="4648200" y="3886200"/>
            <a:ext cx="8445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84"/>
          <p:cNvCxnSpPr>
            <a:cxnSpLocks/>
          </p:cNvCxnSpPr>
          <p:nvPr/>
        </p:nvCxnSpPr>
        <p:spPr>
          <a:xfrm flipH="1">
            <a:off x="5486400" y="3886200"/>
            <a:ext cx="292100" cy="2476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86"/>
          <p:cNvCxnSpPr>
            <a:cxnSpLocks/>
          </p:cNvCxnSpPr>
          <p:nvPr/>
        </p:nvCxnSpPr>
        <p:spPr>
          <a:xfrm flipH="1">
            <a:off x="3810001" y="3886200"/>
            <a:ext cx="1241425" cy="21113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1" y="1708150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直線接點 52"/>
          <p:cNvCxnSpPr/>
          <p:nvPr/>
        </p:nvCxnSpPr>
        <p:spPr>
          <a:xfrm>
            <a:off x="3570288" y="1908175"/>
            <a:ext cx="27813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8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/>
          <p:cNvSpPr txBox="1"/>
          <p:nvPr/>
        </p:nvSpPr>
        <p:spPr>
          <a:xfrm>
            <a:off x="4615046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6868" name="矩形 9"/>
          <p:cNvSpPr>
            <a:spLocks noChangeArrowheads="1"/>
          </p:cNvSpPr>
          <p:nvPr/>
        </p:nvSpPr>
        <p:spPr bwMode="auto">
          <a:xfrm>
            <a:off x="2057400" y="265113"/>
            <a:ext cx="24817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/>
          <p:cNvSpPr/>
          <p:nvPr/>
        </p:nvSpPr>
        <p:spPr>
          <a:xfrm>
            <a:off x="7832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/>
          <p:cNvSpPr/>
          <p:nvPr/>
        </p:nvSpPr>
        <p:spPr>
          <a:xfrm>
            <a:off x="7832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/>
          <p:cNvSpPr/>
          <p:nvPr/>
        </p:nvSpPr>
        <p:spPr>
          <a:xfrm>
            <a:off x="7832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/>
          <p:cNvSpPr/>
          <p:nvPr/>
        </p:nvSpPr>
        <p:spPr>
          <a:xfrm>
            <a:off x="7832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/>
          <p:cNvSpPr/>
          <p:nvPr/>
        </p:nvSpPr>
        <p:spPr>
          <a:xfrm>
            <a:off x="8451850" y="1397001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/>
          <p:cNvSpPr/>
          <p:nvPr/>
        </p:nvSpPr>
        <p:spPr>
          <a:xfrm>
            <a:off x="8451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/>
          <p:cNvSpPr/>
          <p:nvPr/>
        </p:nvSpPr>
        <p:spPr>
          <a:xfrm>
            <a:off x="8451850" y="359886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/>
          <p:cNvSpPr/>
          <p:nvPr/>
        </p:nvSpPr>
        <p:spPr>
          <a:xfrm>
            <a:off x="8451850" y="463391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885" name="文字方塊 41"/>
          <p:cNvSpPr txBox="1">
            <a:spLocks noChangeArrowheads="1"/>
          </p:cNvSpPr>
          <p:nvPr/>
        </p:nvSpPr>
        <p:spPr bwMode="auto">
          <a:xfrm>
            <a:off x="7715250" y="973138"/>
            <a:ext cx="2046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/>
              <a:t>Input</a:t>
            </a:r>
            <a:endParaRPr lang="zh-TW" altLang="en-US" sz="2000"/>
          </a:p>
        </p:txBody>
      </p:sp>
      <p:pic>
        <p:nvPicPr>
          <p:cNvPr id="15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1" y="1874838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3119438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4197350"/>
            <a:ext cx="441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圖片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1" y="5238751"/>
            <a:ext cx="42195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字方塊 22"/>
          <p:cNvSpPr txBox="1">
            <a:spLocks noChangeArrowheads="1"/>
          </p:cNvSpPr>
          <p:nvPr/>
        </p:nvSpPr>
        <p:spPr bwMode="auto">
          <a:xfrm>
            <a:off x="5413376" y="13335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1 x 28 x 28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0" name="文字方塊 23"/>
          <p:cNvSpPr txBox="1">
            <a:spLocks noChangeArrowheads="1"/>
          </p:cNvSpPr>
          <p:nvPr/>
        </p:nvSpPr>
        <p:spPr bwMode="auto">
          <a:xfrm>
            <a:off x="5410201" y="25146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25 x 26 x 26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1" name="文字方塊 24"/>
          <p:cNvSpPr txBox="1">
            <a:spLocks noChangeArrowheads="1"/>
          </p:cNvSpPr>
          <p:nvPr/>
        </p:nvSpPr>
        <p:spPr bwMode="auto">
          <a:xfrm>
            <a:off x="5413376" y="3513138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25 x 13 x 13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2" name="文字方塊 25"/>
          <p:cNvSpPr txBox="1">
            <a:spLocks noChangeArrowheads="1"/>
          </p:cNvSpPr>
          <p:nvPr/>
        </p:nvSpPr>
        <p:spPr bwMode="auto">
          <a:xfrm>
            <a:off x="5413376" y="45958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50 x 11 x 11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3" name="文字方塊 26"/>
          <p:cNvSpPr txBox="1">
            <a:spLocks noChangeArrowheads="1"/>
          </p:cNvSpPr>
          <p:nvPr/>
        </p:nvSpPr>
        <p:spPr bwMode="auto">
          <a:xfrm>
            <a:off x="5413376" y="56245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50 x 5 x 5</a:t>
            </a:r>
            <a:endParaRPr lang="zh-TW" altLang="en-US" sz="2000">
              <a:solidFill>
                <a:srgbClr val="000000"/>
              </a:solidFill>
            </a:endParaRPr>
          </a:p>
        </p:txBody>
      </p:sp>
      <p:cxnSp>
        <p:nvCxnSpPr>
          <p:cNvPr id="24" name="直線單箭頭接點 32"/>
          <p:cNvCxnSpPr>
            <a:endCxn id="15" idx="3"/>
          </p:cNvCxnSpPr>
          <p:nvPr/>
        </p:nvCxnSpPr>
        <p:spPr>
          <a:xfrm flipH="1" flipV="1">
            <a:off x="7096125" y="2151064"/>
            <a:ext cx="736600" cy="158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37"/>
          <p:cNvCxnSpPr/>
          <p:nvPr/>
        </p:nvCxnSpPr>
        <p:spPr>
          <a:xfrm flipH="1" flipV="1">
            <a:off x="7096125" y="3249614"/>
            <a:ext cx="736600" cy="317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38"/>
          <p:cNvCxnSpPr/>
          <p:nvPr/>
        </p:nvCxnSpPr>
        <p:spPr>
          <a:xfrm flipH="1" flipV="1">
            <a:off x="7096125" y="435292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39"/>
          <p:cNvCxnSpPr/>
          <p:nvPr/>
        </p:nvCxnSpPr>
        <p:spPr>
          <a:xfrm flipH="1" flipV="1">
            <a:off x="7104063" y="540067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"/>
          <p:cNvSpPr txBox="1">
            <a:spLocks noChangeArrowheads="1"/>
          </p:cNvSpPr>
          <p:nvPr/>
        </p:nvSpPr>
        <p:spPr bwMode="auto">
          <a:xfrm>
            <a:off x="1595439" y="2309814"/>
            <a:ext cx="31575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How many parameters for each filter?</a:t>
            </a:r>
            <a:endParaRPr lang="zh-TW" altLang="en-US" sz="2000"/>
          </a:p>
        </p:txBody>
      </p:sp>
      <p:sp>
        <p:nvSpPr>
          <p:cNvPr id="29" name="文字方塊 27"/>
          <p:cNvSpPr txBox="1">
            <a:spLocks noChangeArrowheads="1"/>
          </p:cNvSpPr>
          <p:nvPr/>
        </p:nvSpPr>
        <p:spPr bwMode="auto">
          <a:xfrm>
            <a:off x="1571626" y="4406901"/>
            <a:ext cx="3159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How many parameters</a:t>
            </a:r>
          </a:p>
          <a:p>
            <a:pPr eaLnBrk="1" hangingPunct="1"/>
            <a:r>
              <a:rPr lang="en-US" altLang="zh-TW" sz="2000"/>
              <a:t>for each filter?</a:t>
            </a:r>
            <a:endParaRPr lang="zh-TW" altLang="en-US"/>
          </a:p>
        </p:txBody>
      </p:sp>
      <p:sp>
        <p:nvSpPr>
          <p:cNvPr id="30" name="文字方塊 3"/>
          <p:cNvSpPr txBox="1"/>
          <p:nvPr/>
        </p:nvSpPr>
        <p:spPr>
          <a:xfrm>
            <a:off x="4697529" y="2507093"/>
            <a:ext cx="487810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/>
              <a:t>9</a:t>
            </a:r>
            <a:endParaRPr lang="zh-TW" altLang="en-US" sz="2000" dirty="0"/>
          </a:p>
        </p:txBody>
      </p:sp>
      <p:sp>
        <p:nvSpPr>
          <p:cNvPr id="31" name="文字方塊 40"/>
          <p:cNvSpPr txBox="1"/>
          <p:nvPr/>
        </p:nvSpPr>
        <p:spPr>
          <a:xfrm>
            <a:off x="4343401" y="4495800"/>
            <a:ext cx="951851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225=</a:t>
            </a:r>
          </a:p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25x9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pic>
        <p:nvPicPr>
          <p:cNvPr id="32" name="圖片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1" y="2132013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012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/>
          <p:cNvSpPr txBox="1"/>
          <p:nvPr/>
        </p:nvSpPr>
        <p:spPr>
          <a:xfrm>
            <a:off x="4615046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7892" name="矩形 9"/>
          <p:cNvSpPr>
            <a:spLocks noChangeArrowheads="1"/>
          </p:cNvSpPr>
          <p:nvPr/>
        </p:nvSpPr>
        <p:spPr bwMode="auto">
          <a:xfrm>
            <a:off x="2057400" y="265113"/>
            <a:ext cx="24817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/>
          <p:cNvSpPr/>
          <p:nvPr/>
        </p:nvSpPr>
        <p:spPr>
          <a:xfrm>
            <a:off x="7832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/>
          <p:cNvSpPr/>
          <p:nvPr/>
        </p:nvSpPr>
        <p:spPr>
          <a:xfrm>
            <a:off x="7832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/>
          <p:cNvSpPr/>
          <p:nvPr/>
        </p:nvSpPr>
        <p:spPr>
          <a:xfrm>
            <a:off x="7832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/>
          <p:cNvSpPr/>
          <p:nvPr/>
        </p:nvSpPr>
        <p:spPr>
          <a:xfrm>
            <a:off x="7832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/>
          <p:cNvSpPr/>
          <p:nvPr/>
        </p:nvSpPr>
        <p:spPr>
          <a:xfrm>
            <a:off x="8451850" y="1397001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/>
          <p:cNvSpPr/>
          <p:nvPr/>
        </p:nvSpPr>
        <p:spPr>
          <a:xfrm>
            <a:off x="8451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/>
          <p:cNvSpPr/>
          <p:nvPr/>
        </p:nvSpPr>
        <p:spPr>
          <a:xfrm>
            <a:off x="8451850" y="359886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/>
          <p:cNvSpPr/>
          <p:nvPr/>
        </p:nvSpPr>
        <p:spPr>
          <a:xfrm>
            <a:off x="8451850" y="463391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909" name="文字方塊 41"/>
          <p:cNvSpPr txBox="1">
            <a:spLocks noChangeArrowheads="1"/>
          </p:cNvSpPr>
          <p:nvPr/>
        </p:nvSpPr>
        <p:spPr bwMode="auto">
          <a:xfrm>
            <a:off x="7772400" y="914401"/>
            <a:ext cx="204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sp>
        <p:nvSpPr>
          <p:cNvPr id="15" name="文字方塊 22"/>
          <p:cNvSpPr txBox="1">
            <a:spLocks noChangeArrowheads="1"/>
          </p:cNvSpPr>
          <p:nvPr/>
        </p:nvSpPr>
        <p:spPr bwMode="auto">
          <a:xfrm>
            <a:off x="6777038" y="136525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1 x 28 x 28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16" name="文字方塊 23"/>
          <p:cNvSpPr txBox="1">
            <a:spLocks noChangeArrowheads="1"/>
          </p:cNvSpPr>
          <p:nvPr/>
        </p:nvSpPr>
        <p:spPr bwMode="auto">
          <a:xfrm>
            <a:off x="6777038" y="2479675"/>
            <a:ext cx="1674812" cy="40163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25 x 26 x 26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17" name="文字方塊 24"/>
          <p:cNvSpPr txBox="1">
            <a:spLocks noChangeArrowheads="1"/>
          </p:cNvSpPr>
          <p:nvPr/>
        </p:nvSpPr>
        <p:spPr bwMode="auto">
          <a:xfrm>
            <a:off x="6777038" y="355600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25 x 13 x 13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18" name="文字方塊 25"/>
          <p:cNvSpPr txBox="1">
            <a:spLocks noChangeArrowheads="1"/>
          </p:cNvSpPr>
          <p:nvPr/>
        </p:nvSpPr>
        <p:spPr bwMode="auto">
          <a:xfrm>
            <a:off x="6777038" y="46132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50 x 11 x 11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19" name="文字方塊 26"/>
          <p:cNvSpPr txBox="1">
            <a:spLocks noChangeArrowheads="1"/>
          </p:cNvSpPr>
          <p:nvPr/>
        </p:nvSpPr>
        <p:spPr bwMode="auto">
          <a:xfrm>
            <a:off x="6777038" y="55530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50 x 5 x 5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0" name="文字方塊 32"/>
          <p:cNvSpPr txBox="1"/>
          <p:nvPr/>
        </p:nvSpPr>
        <p:spPr>
          <a:xfrm>
            <a:off x="4791597" y="5851258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21" name="右彎箭號 16"/>
          <p:cNvSpPr/>
          <p:nvPr/>
        </p:nvSpPr>
        <p:spPr>
          <a:xfrm rot="10800000">
            <a:off x="6388100" y="5651501"/>
            <a:ext cx="2452688" cy="63182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3675857" y="5126832"/>
            <a:ext cx="727075" cy="1398588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1" y="6329363"/>
            <a:ext cx="2847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字方塊 39"/>
          <p:cNvSpPr txBox="1">
            <a:spLocks noChangeArrowheads="1"/>
          </p:cNvSpPr>
          <p:nvPr/>
        </p:nvSpPr>
        <p:spPr bwMode="auto">
          <a:xfrm>
            <a:off x="3702051" y="5483225"/>
            <a:ext cx="1006475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1250</a:t>
            </a:r>
            <a:endParaRPr lang="zh-TW" altLang="en-US" sz="2000">
              <a:solidFill>
                <a:srgbClr val="000000"/>
              </a:solidFill>
            </a:endParaRPr>
          </a:p>
        </p:txBody>
      </p:sp>
      <p:grpSp>
        <p:nvGrpSpPr>
          <p:cNvPr id="25" name="群組 40"/>
          <p:cNvGrpSpPr>
            <a:grpSpLocks/>
          </p:cNvGrpSpPr>
          <p:nvPr/>
        </p:nvGrpSpPr>
        <p:grpSpPr bwMode="auto">
          <a:xfrm>
            <a:off x="2038351" y="2208214"/>
            <a:ext cx="2906713" cy="3201987"/>
            <a:chOff x="-1595803" y="3999117"/>
            <a:chExt cx="2906568" cy="3201477"/>
          </a:xfrm>
        </p:grpSpPr>
        <p:pic>
          <p:nvPicPr>
            <p:cNvPr id="37925" name="圖片 4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45"/>
            <p:cNvSpPr txBox="1"/>
            <p:nvPr/>
          </p:nvSpPr>
          <p:spPr>
            <a:xfrm>
              <a:off x="-1595803" y="4773762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文字方塊 46"/>
          <p:cNvSpPr txBox="1">
            <a:spLocks noChangeArrowheads="1"/>
          </p:cNvSpPr>
          <p:nvPr/>
        </p:nvSpPr>
        <p:spPr bwMode="auto">
          <a:xfrm>
            <a:off x="2474914" y="1827213"/>
            <a:ext cx="2046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Output</a:t>
            </a:r>
            <a:endParaRPr lang="zh-TW" altLang="en-US"/>
          </a:p>
        </p:txBody>
      </p:sp>
      <p:pic>
        <p:nvPicPr>
          <p:cNvPr id="29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932238"/>
            <a:ext cx="45529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79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Cifar-10 homework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8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42900" y="-124437"/>
            <a:ext cx="10515600" cy="1325563"/>
          </a:xfrm>
        </p:spPr>
        <p:txBody>
          <a:bodyPr/>
          <a:lstStyle/>
          <a:p>
            <a:r>
              <a:rPr lang="zh-CN" altLang="en-US" b="1" dirty="0"/>
              <a:t>人工神经网络基本</a:t>
            </a:r>
            <a:r>
              <a:rPr lang="zh-CN" altLang="en-US" b="1" dirty="0" smtClean="0"/>
              <a:t>结构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5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/>
              <p:nvPr/>
            </p:nvSpPr>
            <p:spPr>
              <a:xfrm>
                <a:off x="7356364" y="2058055"/>
                <a:ext cx="2183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𝑾𝑿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64" y="2058055"/>
                <a:ext cx="2183290" cy="369332"/>
              </a:xfrm>
              <a:prstGeom prst="rect">
                <a:avLst/>
              </a:prstGeom>
              <a:blipFill>
                <a:blip r:embed="rId3"/>
                <a:stretch>
                  <a:fillRect l="-1117" r="-4190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1991520" y="1010308"/>
            <a:ext cx="4248497" cy="2150156"/>
            <a:chOff x="467519" y="1010308"/>
            <a:chExt cx="4757250" cy="254334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19" y="1010308"/>
              <a:ext cx="4757250" cy="25202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3DA319A8-DF82-4792-9450-A99ACEE00115}"/>
                    </a:ext>
                  </a:extLst>
                </p:cNvPr>
                <p:cNvSpPr txBox="1"/>
                <p:nvPr/>
              </p:nvSpPr>
              <p:spPr>
                <a:xfrm>
                  <a:off x="3995936" y="2103286"/>
                  <a:ext cx="278923" cy="43686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3DA319A8-DF82-4792-9450-A99ACEE001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936" y="2103286"/>
                  <a:ext cx="278923" cy="436869"/>
                </a:xfrm>
                <a:prstGeom prst="rect">
                  <a:avLst/>
                </a:prstGeom>
                <a:blipFill>
                  <a:blip r:embed="rId5"/>
                  <a:stretch>
                    <a:fillRect l="-20000" r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/>
            <p:cNvSpPr txBox="1"/>
            <p:nvPr/>
          </p:nvSpPr>
          <p:spPr>
            <a:xfrm>
              <a:off x="3646216" y="3007562"/>
              <a:ext cx="936103" cy="5460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b</a:t>
              </a:r>
            </a:p>
            <a:p>
              <a:pPr algn="ctr"/>
              <a:r>
                <a: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Bias</a:t>
              </a:r>
            </a:p>
          </p:txBody>
        </p:sp>
      </p:grpSp>
      <p:sp>
        <p:nvSpPr>
          <p:cNvPr id="14" name="AutoShape 6" descr="https://cdn-images-1.medium.com/max/1200/1*89wTyEssizdhIIwNZ2wSng.png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内容占位符 1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770104" y="1509046"/>
            <a:ext cx="3540950" cy="400862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126527" y="525054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095802" y="522844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5194609" y="43714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/>
              <p:nvPr/>
            </p:nvSpPr>
            <p:spPr>
              <a:xfrm>
                <a:off x="6657494" y="2890429"/>
                <a:ext cx="25775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94" y="2890429"/>
                <a:ext cx="2577500" cy="369332"/>
              </a:xfrm>
              <a:prstGeom prst="rect">
                <a:avLst/>
              </a:prstGeom>
              <a:blipFill>
                <a:blip r:embed="rId7"/>
                <a:stretch>
                  <a:fillRect l="-1891" r="-3546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2702591" y="3416145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endParaRPr lang="zh-CN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96349" y="3477052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endParaRPr lang="zh-CN" altLang="en-US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/>
              <p:nvPr/>
            </p:nvSpPr>
            <p:spPr>
              <a:xfrm>
                <a:off x="6675126" y="4168302"/>
                <a:ext cx="25598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6" y="4168302"/>
                <a:ext cx="2559868" cy="369332"/>
              </a:xfrm>
              <a:prstGeom prst="rect">
                <a:avLst/>
              </a:prstGeom>
              <a:blipFill>
                <a:blip r:embed="rId8"/>
                <a:stretch>
                  <a:fillRect l="-1905" r="-3571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9356166" y="2585149"/>
            <a:ext cx="1074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W</a:t>
            </a:r>
            <a:r>
              <a:rPr lang="en-US" altLang="zh-CN" i="1" baseline="-25000" dirty="0"/>
              <a:t>1  </a:t>
            </a:r>
            <a:r>
              <a:rPr lang="en-US" altLang="zh-CN" i="1" dirty="0"/>
              <a:t>[4*3]</a:t>
            </a:r>
          </a:p>
          <a:p>
            <a:r>
              <a:rPr lang="en-US" altLang="zh-CN" i="1" dirty="0"/>
              <a:t>X [3*1]</a:t>
            </a:r>
          </a:p>
          <a:p>
            <a:r>
              <a:rPr lang="en-US" altLang="zh-CN" i="1" dirty="0"/>
              <a:t>B</a:t>
            </a:r>
            <a:r>
              <a:rPr lang="en-US" altLang="zh-CN" i="1" baseline="-25000" dirty="0"/>
              <a:t>1</a:t>
            </a:r>
            <a:r>
              <a:rPr lang="en-US" altLang="zh-CN" i="1" dirty="0"/>
              <a:t> [4*1]</a:t>
            </a:r>
          </a:p>
          <a:p>
            <a:r>
              <a:rPr lang="en-US" altLang="zh-CN" i="1" dirty="0"/>
              <a:t>H [4*1]</a:t>
            </a:r>
            <a:endParaRPr lang="zh-CN" altLang="en-US" i="1" dirty="0"/>
          </a:p>
        </p:txBody>
      </p:sp>
      <p:sp>
        <p:nvSpPr>
          <p:cNvPr id="30" name="文本框 29"/>
          <p:cNvSpPr txBox="1"/>
          <p:nvPr/>
        </p:nvSpPr>
        <p:spPr>
          <a:xfrm>
            <a:off x="9408369" y="4050212"/>
            <a:ext cx="1074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W</a:t>
            </a:r>
            <a:r>
              <a:rPr lang="en-US" altLang="zh-CN" i="1" baseline="-25000" dirty="0"/>
              <a:t>2  </a:t>
            </a:r>
            <a:r>
              <a:rPr lang="en-US" altLang="zh-CN" i="1" dirty="0"/>
              <a:t>[2*4]</a:t>
            </a:r>
          </a:p>
          <a:p>
            <a:r>
              <a:rPr lang="en-US" altLang="zh-CN" i="1" dirty="0"/>
              <a:t>H [4*1]</a:t>
            </a:r>
          </a:p>
          <a:p>
            <a:r>
              <a:rPr lang="en-US" altLang="zh-CN" i="1" dirty="0"/>
              <a:t>B</a:t>
            </a:r>
            <a:r>
              <a:rPr lang="en-US" altLang="zh-CN" i="1" baseline="-25000" dirty="0"/>
              <a:t>2</a:t>
            </a:r>
            <a:r>
              <a:rPr lang="en-US" altLang="zh-CN" i="1" dirty="0"/>
              <a:t> [2*1]</a:t>
            </a:r>
          </a:p>
          <a:p>
            <a:r>
              <a:rPr lang="en-US" altLang="zh-CN" i="1" dirty="0"/>
              <a:t>Y [2*1]</a:t>
            </a:r>
            <a:endParaRPr lang="zh-CN" altLang="en-US" i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2493816" y="5980117"/>
            <a:ext cx="749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4+2=6</a:t>
            </a:r>
            <a:r>
              <a:rPr lang="zh-CN" altLang="en-US" dirty="0"/>
              <a:t>个神经元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4+4</a:t>
            </a:r>
            <a:r>
              <a:rPr lang="zh-CN" altLang="en-US" dirty="0"/>
              <a:t>*</a:t>
            </a:r>
            <a:r>
              <a:rPr lang="en-US" altLang="zh-CN" dirty="0"/>
              <a:t>2=20</a:t>
            </a:r>
            <a:r>
              <a:rPr lang="zh-CN" altLang="en-US" dirty="0"/>
              <a:t>个</a:t>
            </a:r>
            <a:r>
              <a:rPr lang="en-US" altLang="zh-CN" dirty="0"/>
              <a:t>weight</a:t>
            </a:r>
            <a:r>
              <a:rPr lang="zh-CN" altLang="en-US" dirty="0"/>
              <a:t>，</a:t>
            </a:r>
            <a:r>
              <a:rPr lang="en-US" altLang="zh-CN" dirty="0"/>
              <a:t>4+2=6</a:t>
            </a:r>
            <a:r>
              <a:rPr lang="zh-CN" altLang="en-US" dirty="0"/>
              <a:t>个</a:t>
            </a:r>
            <a:r>
              <a:rPr lang="en-US" altLang="zh-CN" dirty="0"/>
              <a:t>bias</a:t>
            </a:r>
            <a:r>
              <a:rPr lang="zh-CN" altLang="en-US" dirty="0"/>
              <a:t>，</a:t>
            </a:r>
            <a:r>
              <a:rPr lang="en-US" altLang="zh-CN" dirty="0"/>
              <a:t>26</a:t>
            </a:r>
            <a:r>
              <a:rPr lang="zh-CN" altLang="en-US" dirty="0"/>
              <a:t>个可优化参数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/>
              <p:nvPr/>
            </p:nvSpPr>
            <p:spPr>
              <a:xfrm>
                <a:off x="7356364" y="949094"/>
                <a:ext cx="2589170" cy="838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64" y="949094"/>
                <a:ext cx="2589170" cy="8388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activation function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71" b="1259"/>
          <a:stretch/>
        </p:blipFill>
        <p:spPr bwMode="auto">
          <a:xfrm>
            <a:off x="6010233" y="1005532"/>
            <a:ext cx="1384683" cy="109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E3A633-68B1-46B6-A4F8-5E2C8243EF74}"/>
                  </a:ext>
                </a:extLst>
              </p:cNvPr>
              <p:cNvSpPr txBox="1"/>
              <p:nvPr/>
            </p:nvSpPr>
            <p:spPr>
              <a:xfrm>
                <a:off x="7338568" y="5198558"/>
                <a:ext cx="2422330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E3A633-68B1-46B6-A4F8-5E2C8243E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568" y="5198558"/>
                <a:ext cx="2422330" cy="4424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3286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014"/>
    </mc:Choice>
    <mc:Fallback xmlns="">
      <p:transition spd="slow" advTm="389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30" grpId="0"/>
      <p:bldP spid="31" grpId="0"/>
      <p:bldP spid="27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96802" y="-116096"/>
            <a:ext cx="10515600" cy="1325563"/>
          </a:xfrm>
        </p:spPr>
        <p:txBody>
          <a:bodyPr/>
          <a:lstStyle/>
          <a:p>
            <a:r>
              <a:rPr lang="zh-CN" altLang="en-US" b="1" dirty="0"/>
              <a:t>是神经网络是怎么学习的？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6</a:t>
            </a:fld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33987" t="8659" r="8142" b="34187"/>
          <a:stretch/>
        </p:blipFill>
        <p:spPr>
          <a:xfrm>
            <a:off x="2077833" y="1335932"/>
            <a:ext cx="5223853" cy="273630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08925" y="1695972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784989" y="1865249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3678925" y="2279204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3670106" y="2630188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0" name="文本框 19"/>
          <p:cNvSpPr txBox="1"/>
          <p:nvPr/>
        </p:nvSpPr>
        <p:spPr>
          <a:xfrm>
            <a:off x="3784989" y="3129451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973925" y="3163561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2" name="文本框 21"/>
          <p:cNvSpPr txBox="1"/>
          <p:nvPr/>
        </p:nvSpPr>
        <p:spPr>
          <a:xfrm>
            <a:off x="1912782" y="18652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703379" y="2034526"/>
            <a:ext cx="29848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</a:t>
            </a:r>
            <a:endParaRPr lang="zh-CN" altLang="en-US" sz="1600" dirty="0"/>
          </a:p>
        </p:txBody>
      </p:sp>
      <p:sp>
        <p:nvSpPr>
          <p:cNvPr id="24" name="文本框 23"/>
          <p:cNvSpPr txBox="1"/>
          <p:nvPr/>
        </p:nvSpPr>
        <p:spPr>
          <a:xfrm>
            <a:off x="1738661" y="2994284"/>
            <a:ext cx="29848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</a:t>
            </a:r>
            <a:endParaRPr lang="zh-CN" alt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5432426" y="1863405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6" name="文本框 25"/>
          <p:cNvSpPr txBox="1"/>
          <p:nvPr/>
        </p:nvSpPr>
        <p:spPr>
          <a:xfrm>
            <a:off x="5387022" y="2460911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5387022" y="3129451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6801451" y="2061970"/>
                <a:ext cx="924548" cy="3452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600" dirty="0"/>
                  <a:t>0.12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451" y="2061970"/>
                <a:ext cx="924548" cy="345223"/>
              </a:xfrm>
              <a:prstGeom prst="rect">
                <a:avLst/>
              </a:prstGeom>
              <a:blipFill>
                <a:blip r:embed="rId3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/>
          <p:cNvSpPr txBox="1"/>
          <p:nvPr/>
        </p:nvSpPr>
        <p:spPr>
          <a:xfrm>
            <a:off x="4484618" y="1711175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0.2</a:t>
            </a:r>
            <a:endParaRPr lang="zh-CN" altLang="en-US" sz="1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4484618" y="2830243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0.2</a:t>
            </a:r>
            <a:endParaRPr lang="zh-CN" altLang="en-US" sz="1200" dirty="0"/>
          </a:p>
        </p:txBody>
      </p:sp>
      <p:sp>
        <p:nvSpPr>
          <p:cNvPr id="34" name="文本框 33"/>
          <p:cNvSpPr txBox="1"/>
          <p:nvPr/>
        </p:nvSpPr>
        <p:spPr>
          <a:xfrm>
            <a:off x="4484618" y="3933737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0.2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6801451" y="2818835"/>
                <a:ext cx="639214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600" dirty="0"/>
                  <a:t>1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451" y="2818835"/>
                <a:ext cx="639214" cy="338554"/>
              </a:xfrm>
              <a:prstGeom prst="rect">
                <a:avLst/>
              </a:prstGeom>
              <a:blipFill>
                <a:blip r:embed="rId4"/>
                <a:stretch>
                  <a:fillRect t="-5357" r="-1905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2205828" y="2373081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X1</a:t>
            </a:r>
            <a:endParaRPr lang="zh-CN" altLang="en-US" sz="12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206556" y="3298729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X2</a:t>
            </a:r>
            <a:endParaRPr lang="zh-CN" altLang="en-US" sz="1200" dirty="0"/>
          </a:p>
        </p:txBody>
      </p:sp>
      <p:graphicFrame>
        <p:nvGraphicFramePr>
          <p:cNvPr id="38" name="表格 37"/>
          <p:cNvGraphicFramePr>
            <a:graphicFrameLocks noGrp="1"/>
          </p:cNvGraphicFramePr>
          <p:nvPr>
            <p:extLst/>
          </p:nvPr>
        </p:nvGraphicFramePr>
        <p:xfrm>
          <a:off x="1831818" y="4644080"/>
          <a:ext cx="1449240" cy="152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83080">
                  <a:extLst>
                    <a:ext uri="{9D8B030D-6E8A-4147-A177-3AD203B41FA5}">
                      <a16:colId xmlns:a16="http://schemas.microsoft.com/office/drawing/2014/main" val="3466976778"/>
                    </a:ext>
                  </a:extLst>
                </a:gridCol>
                <a:gridCol w="483080">
                  <a:extLst>
                    <a:ext uri="{9D8B030D-6E8A-4147-A177-3AD203B41FA5}">
                      <a16:colId xmlns:a16="http://schemas.microsoft.com/office/drawing/2014/main" val="237960217"/>
                    </a:ext>
                  </a:extLst>
                </a:gridCol>
                <a:gridCol w="483080">
                  <a:extLst>
                    <a:ext uri="{9D8B030D-6E8A-4147-A177-3AD203B41FA5}">
                      <a16:colId xmlns:a16="http://schemas.microsoft.com/office/drawing/2014/main" val="3578282126"/>
                    </a:ext>
                  </a:extLst>
                </a:gridCol>
              </a:tblGrid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366807"/>
                  </a:ext>
                </a:extLst>
              </a:tr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48595"/>
                  </a:ext>
                </a:extLst>
              </a:tr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221294"/>
                  </a:ext>
                </a:extLst>
              </a:tr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53778"/>
                  </a:ext>
                </a:extLst>
              </a:tr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12992"/>
                  </a:ext>
                </a:extLst>
              </a:tr>
            </a:tbl>
          </a:graphicData>
        </a:graphic>
      </p:graphicFrame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261" y="1409133"/>
            <a:ext cx="1987802" cy="19278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6667092" y="3576636"/>
                <a:ext cx="2143151" cy="847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092" y="3576636"/>
                <a:ext cx="2143151" cy="8470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6667092" y="4459414"/>
                <a:ext cx="97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𝑴𝒊𝒏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092" y="4459414"/>
                <a:ext cx="97013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Ορθογώνιο 3"/>
              <p:cNvSpPr/>
              <p:nvPr/>
            </p:nvSpPr>
            <p:spPr>
              <a:xfrm>
                <a:off x="6600056" y="5499876"/>
                <a:ext cx="3649076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l-GR" i="1"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𝒍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,,,,,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,,,,,]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3" name="Ορθογώνιο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5499876"/>
                <a:ext cx="3649076" cy="6643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/>
          <p:cNvCxnSpPr/>
          <p:nvPr/>
        </p:nvCxnSpPr>
        <p:spPr bwMode="auto">
          <a:xfrm flipV="1">
            <a:off x="5951984" y="1772817"/>
            <a:ext cx="0" cy="28915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接箭头连接符 43"/>
          <p:cNvCxnSpPr/>
          <p:nvPr/>
        </p:nvCxnSpPr>
        <p:spPr bwMode="auto">
          <a:xfrm flipV="1">
            <a:off x="4253831" y="1863406"/>
            <a:ext cx="1159" cy="2604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箭头连接符 44"/>
          <p:cNvCxnSpPr/>
          <p:nvPr/>
        </p:nvCxnSpPr>
        <p:spPr bwMode="auto">
          <a:xfrm flipV="1">
            <a:off x="4140106" y="2650079"/>
            <a:ext cx="0" cy="1985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接箭头连接符 45"/>
          <p:cNvCxnSpPr/>
          <p:nvPr/>
        </p:nvCxnSpPr>
        <p:spPr bwMode="auto">
          <a:xfrm flipV="1">
            <a:off x="3443925" y="3205211"/>
            <a:ext cx="0" cy="1985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接箭头连接符 46"/>
          <p:cNvCxnSpPr/>
          <p:nvPr/>
        </p:nvCxnSpPr>
        <p:spPr bwMode="auto">
          <a:xfrm flipV="1">
            <a:off x="5857022" y="3197346"/>
            <a:ext cx="0" cy="1596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接箭头连接符 47"/>
          <p:cNvCxnSpPr/>
          <p:nvPr/>
        </p:nvCxnSpPr>
        <p:spPr bwMode="auto">
          <a:xfrm>
            <a:off x="5807968" y="2492897"/>
            <a:ext cx="0" cy="3065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接箭头连接符 50"/>
          <p:cNvCxnSpPr/>
          <p:nvPr/>
        </p:nvCxnSpPr>
        <p:spPr bwMode="auto">
          <a:xfrm>
            <a:off x="4136746" y="2322751"/>
            <a:ext cx="0" cy="25393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箭头连接符 51"/>
          <p:cNvCxnSpPr>
            <a:stCxn id="10" idx="3"/>
          </p:cNvCxnSpPr>
          <p:nvPr/>
        </p:nvCxnSpPr>
        <p:spPr bwMode="auto">
          <a:xfrm flipH="1">
            <a:off x="3670107" y="1865250"/>
            <a:ext cx="8819" cy="12512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接箭头连接符 52"/>
          <p:cNvCxnSpPr/>
          <p:nvPr/>
        </p:nvCxnSpPr>
        <p:spPr bwMode="auto">
          <a:xfrm>
            <a:off x="4243332" y="3197346"/>
            <a:ext cx="0" cy="25393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本框 11"/>
          <p:cNvSpPr txBox="1"/>
          <p:nvPr/>
        </p:nvSpPr>
        <p:spPr>
          <a:xfrm>
            <a:off x="3743554" y="980649"/>
            <a:ext cx="1616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Inference</a:t>
            </a:r>
            <a:r>
              <a:rPr lang="zh-CN" altLang="en-US" sz="1600" dirty="0"/>
              <a:t>，预测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019989" y="4205074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Train</a:t>
            </a:r>
            <a:r>
              <a:rPr lang="zh-CN" altLang="en-US" sz="1600" dirty="0"/>
              <a:t>，训练</a:t>
            </a:r>
          </a:p>
        </p:txBody>
      </p:sp>
      <p:pic>
        <p:nvPicPr>
          <p:cNvPr id="55" name="Εικόνα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062" y="1296759"/>
            <a:ext cx="2804526" cy="217124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94297" y="381548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Loss Function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Ορθογώνιο 3"/>
              <p:cNvSpPr/>
              <p:nvPr/>
            </p:nvSpPr>
            <p:spPr>
              <a:xfrm>
                <a:off x="6667092" y="4987013"/>
                <a:ext cx="32268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CN" sz="2400" i="1">
                        <a:latin typeface="Cambria Math" charset="0"/>
                      </a:rPr>
                      <m:t>𝜃</m:t>
                    </m:r>
                    <m:r>
                      <a:rPr lang="en-US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,,,]</m:t>
                    </m:r>
                  </m:oMath>
                </a14:m>
                <a:endParaRPr lang="el-GR" sz="2400" dirty="0"/>
              </a:p>
            </p:txBody>
          </p:sp>
        </mc:Choice>
        <mc:Fallback xmlns="">
          <p:sp>
            <p:nvSpPr>
              <p:cNvPr id="49" name="Ορθογώνιο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092" y="4987013"/>
                <a:ext cx="3226845" cy="461665"/>
              </a:xfrm>
              <a:prstGeom prst="rect">
                <a:avLst/>
              </a:prstGeom>
              <a:blipFill>
                <a:blip r:embed="rId10"/>
                <a:stretch>
                  <a:fillRect l="-567" r="-756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522215" y="5141451"/>
                <a:ext cx="1253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215" y="5141451"/>
                <a:ext cx="1253420" cy="276999"/>
              </a:xfrm>
              <a:prstGeom prst="rect">
                <a:avLst/>
              </a:prstGeom>
              <a:blipFill>
                <a:blip r:embed="rId11"/>
                <a:stretch>
                  <a:fillRect l="-3902" r="-1951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图片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9159" y="2266874"/>
            <a:ext cx="11713682" cy="251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1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1" grpId="0"/>
      <p:bldP spid="42" grpId="0"/>
      <p:bldP spid="43" grpId="0"/>
      <p:bldP spid="12" grpId="0"/>
      <p:bldP spid="54" grpId="0"/>
      <p:bldP spid="6" grpId="0"/>
      <p:bldP spid="49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Hands on neural networks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</a:p>
          <a:p>
            <a:r>
              <a:rPr lang="en-US" altLang="zh-CN" dirty="0" err="1" smtClean="0"/>
              <a:t>TensorFlow</a:t>
            </a:r>
            <a:r>
              <a:rPr lang="en-US" altLang="zh-CN" dirty="0" smtClean="0"/>
              <a:t> 2.0</a:t>
            </a:r>
          </a:p>
          <a:p>
            <a:r>
              <a:rPr lang="en-US" altLang="zh-CN" dirty="0" smtClean="0"/>
              <a:t>Here you learn</a:t>
            </a:r>
          </a:p>
          <a:p>
            <a:pPr lvl="1"/>
            <a:r>
              <a:rPr lang="en-US" altLang="zh-CN" dirty="0" smtClean="0"/>
              <a:t>Neural network classification</a:t>
            </a:r>
          </a:p>
          <a:p>
            <a:pPr lvl="1"/>
            <a:r>
              <a:rPr lang="en-US" altLang="zh-CN" dirty="0" smtClean="0"/>
              <a:t>One hot encoding, cross entropy</a:t>
            </a:r>
          </a:p>
          <a:p>
            <a:pPr lvl="1"/>
            <a:r>
              <a:rPr lang="en-US" altLang="zh-CN" dirty="0" smtClean="0"/>
              <a:t>data representations (image, pixel, anything)</a:t>
            </a:r>
          </a:p>
          <a:p>
            <a:pPr lvl="1"/>
            <a:r>
              <a:rPr lang="en-US" altLang="zh-CN" dirty="0" smtClean="0"/>
              <a:t>Tf2 basics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511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062" y="184822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Demo Fashion MNIST hands on —— </a:t>
            </a:r>
            <a:br>
              <a:rPr lang="en-US" altLang="zh-CN" dirty="0" smtClean="0"/>
            </a:br>
            <a:r>
              <a:rPr lang="en-US" altLang="zh-CN" dirty="0" smtClean="0"/>
              <a:t>one hot encoding and cross entropy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5162" y="1722594"/>
            <a:ext cx="10515600" cy="485851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One hot —— all bits are ‘0’ except one ‘1’</a:t>
            </a:r>
          </a:p>
          <a:p>
            <a:r>
              <a:rPr lang="en-US" altLang="zh-CN" dirty="0" smtClean="0"/>
              <a:t>To transform categorical variables to numeric</a:t>
            </a:r>
          </a:p>
          <a:p>
            <a:r>
              <a:rPr lang="en-US" altLang="zh-CN" dirty="0" smtClean="0"/>
              <a:t>One hot is better for nominal data, not having a rank order</a:t>
            </a:r>
          </a:p>
          <a:p>
            <a:endParaRPr lang="en-US" altLang="zh-CN" dirty="0"/>
          </a:p>
          <a:p>
            <a:r>
              <a:rPr lang="en-US" altLang="zh-CN" dirty="0" smtClean="0"/>
              <a:t>Cross Entropy function measures the similarity of the distribution between real and predicted labels</a:t>
            </a:r>
          </a:p>
          <a:p>
            <a:r>
              <a:rPr lang="en-US" altLang="zh-CN" dirty="0" smtClean="0"/>
              <a:t>By minimizing cross entropy, the model tends to obtain a better result</a:t>
            </a:r>
          </a:p>
          <a:p>
            <a:r>
              <a:rPr lang="en-US" altLang="zh-CN" dirty="0" smtClean="0"/>
              <a:t>For classification, if the labels are one hot encoded, cross entropy should be chosen; if ordinal encoded (1, 2, 3, …), sparse cross entropy should be chosen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025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5282"/>
            <a:ext cx="12192000" cy="1325563"/>
          </a:xfrm>
        </p:spPr>
        <p:txBody>
          <a:bodyPr/>
          <a:lstStyle/>
          <a:p>
            <a:r>
              <a:rPr lang="en-US" altLang="zh-CN" dirty="0" smtClean="0"/>
              <a:t>Fashion MNIST hands on —— data representation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7593" y="1360845"/>
            <a:ext cx="7597460" cy="2894191"/>
          </a:xfrm>
        </p:spPr>
        <p:txBody>
          <a:bodyPr/>
          <a:lstStyle/>
          <a:p>
            <a:r>
              <a:rPr lang="en-US" altLang="zh-CN" dirty="0" smtClean="0"/>
              <a:t>10 kinds of clothes in Fashion MNIST, 28*28</a:t>
            </a:r>
          </a:p>
          <a:p>
            <a:r>
              <a:rPr lang="en-US" altLang="zh-CN" dirty="0" smtClean="0"/>
              <a:t>Range of each pixel [0, 255]</a:t>
            </a:r>
          </a:p>
          <a:p>
            <a:r>
              <a:rPr lang="en-US" altLang="zh-CN" dirty="0" smtClean="0"/>
              <a:t>Divide pixel by 255 to scale the range to [0, 1] for better performance and faster initialization</a:t>
            </a:r>
          </a:p>
          <a:p>
            <a:r>
              <a:rPr lang="en-US" altLang="zh-CN" dirty="0" smtClean="0"/>
              <a:t>Flatten the format of two-dimensional 28*28 to one-dimensional 784 as the input.</a:t>
            </a:r>
            <a:endParaRPr lang="zh-CN" altLang="en-US" dirty="0"/>
          </a:p>
        </p:txBody>
      </p:sp>
      <p:pic>
        <p:nvPicPr>
          <p:cNvPr id="3076" name="Picture 4" descr="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82" y="4255036"/>
            <a:ext cx="29051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053" y="1747211"/>
            <a:ext cx="3632010" cy="362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0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2.8|37.1|18|168.4|17.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2740</Words>
  <Application>Microsoft Office PowerPoint</Application>
  <PresentationFormat>宽屏</PresentationFormat>
  <Paragraphs>1184</Paragraphs>
  <Slides>45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ＭＳ Ｐゴシック</vt:lpstr>
      <vt:lpstr>新細明體</vt:lpstr>
      <vt:lpstr>等线</vt:lpstr>
      <vt:lpstr>等线 Light</vt:lpstr>
      <vt:lpstr>微软雅黑</vt:lpstr>
      <vt:lpstr>Arial</vt:lpstr>
      <vt:lpstr>Calibri</vt:lpstr>
      <vt:lpstr>Calibri Light</vt:lpstr>
      <vt:lpstr>Cambria Math</vt:lpstr>
      <vt:lpstr>Office 主题​​</vt:lpstr>
      <vt:lpstr>方程式</vt:lpstr>
      <vt:lpstr>深度学习 Deep Learning</vt:lpstr>
      <vt:lpstr>Why deep learning (below is only partly true)</vt:lpstr>
      <vt:lpstr>Deep learning is deep neural network</vt:lpstr>
      <vt:lpstr>人工神经网络基本结构</vt:lpstr>
      <vt:lpstr>人工神经网络基本结构</vt:lpstr>
      <vt:lpstr>是神经网络是怎么学习的？</vt:lpstr>
      <vt:lpstr>Hands on neural networks</vt:lpstr>
      <vt:lpstr>Demo Fashion MNIST hands on ——  one hot encoding and cross entropy</vt:lpstr>
      <vt:lpstr>Fashion MNIST hands on —— data representation</vt:lpstr>
      <vt:lpstr>Demo——Fashion MNIST hands on —— TF2 basics</vt:lpstr>
      <vt:lpstr>Bias &amp; Variance tradeoff </vt:lpstr>
      <vt:lpstr>Bias-Variance Trade-off</vt:lpstr>
      <vt:lpstr>Bias-variance tradeoff</vt:lpstr>
      <vt:lpstr>Bias-variance tradeoff</vt:lpstr>
      <vt:lpstr>Effect of Training Size</vt:lpstr>
      <vt:lpstr>Validation and early-stopping</vt:lpstr>
      <vt:lpstr>Lecture 5 Smaller Network: CNN</vt:lpstr>
      <vt:lpstr>Consider learning an image:</vt:lpstr>
      <vt:lpstr>Same pattern appears in different places: They can be compressed! What about training a lot of such “small” detectors and each detector must “move around”.</vt:lpstr>
      <vt:lpstr>A convolutional layer</vt:lpstr>
      <vt:lpstr>Convolution</vt:lpstr>
      <vt:lpstr>Convolution</vt:lpstr>
      <vt:lpstr>Convolution</vt:lpstr>
      <vt:lpstr>Convolution</vt:lpstr>
      <vt:lpstr>Convolution</vt:lpstr>
      <vt:lpstr>Color image: RGB 3 channels</vt:lpstr>
      <vt:lpstr>PowerPoint 演示文稿</vt:lpstr>
      <vt:lpstr>PowerPoint 演示文稿</vt:lpstr>
      <vt:lpstr>PowerPoint 演示文稿</vt:lpstr>
      <vt:lpstr>PowerPoint 演示文稿</vt:lpstr>
      <vt:lpstr>The whole CNN</vt:lpstr>
      <vt:lpstr>Max Pooling</vt:lpstr>
      <vt:lpstr>Why Pooling</vt:lpstr>
      <vt:lpstr>A CNN compresses a fully connected network in two ways:</vt:lpstr>
      <vt:lpstr>Max Pooling</vt:lpstr>
      <vt:lpstr>The whole CNN</vt:lpstr>
      <vt:lpstr>The whole CNN</vt:lpstr>
      <vt:lpstr>Flattening</vt:lpstr>
      <vt:lpstr>Convolutional Neural Network (CNN)</vt:lpstr>
      <vt:lpstr>PowerPoint 演示文稿</vt:lpstr>
      <vt:lpstr>CNN Demo, Improve the Fashion MNIST</vt:lpstr>
      <vt:lpstr>PowerPoint 演示文稿</vt:lpstr>
      <vt:lpstr>PowerPoint 演示文稿</vt:lpstr>
      <vt:lpstr>PowerPoint 演示文稿</vt:lpstr>
      <vt:lpstr>Cifar-10 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 jtext</dc:creator>
  <cp:lastModifiedBy>zheng jtext</cp:lastModifiedBy>
  <cp:revision>8</cp:revision>
  <dcterms:created xsi:type="dcterms:W3CDTF">2023-08-11T05:54:47Z</dcterms:created>
  <dcterms:modified xsi:type="dcterms:W3CDTF">2023-08-12T01:17:19Z</dcterms:modified>
</cp:coreProperties>
</file>